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handoutMasterIdLst>
    <p:handoutMasterId r:id="rId9"/>
  </p:handoutMasterIdLst>
  <p:sldIdLst>
    <p:sldId id="256" r:id="rId2"/>
    <p:sldId id="500" r:id="rId3"/>
    <p:sldId id="501" r:id="rId4"/>
    <p:sldId id="470" r:id="rId5"/>
    <p:sldId id="471" r:id="rId6"/>
    <p:sldId id="472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706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2"/>
    <a:srgbClr val="015294"/>
    <a:srgbClr val="BE6402"/>
    <a:srgbClr val="80A9C7"/>
    <a:srgbClr val="C727D1"/>
    <a:srgbClr val="FF6699"/>
    <a:srgbClr val="3399FF"/>
    <a:srgbClr val="14A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3431" autoAdjust="0"/>
  </p:normalViewPr>
  <p:slideViewPr>
    <p:cSldViewPr snapToGrid="0" showGuides="1">
      <p:cViewPr varScale="1">
        <p:scale>
          <a:sx n="88" d="100"/>
          <a:sy n="88" d="100"/>
        </p:scale>
        <p:origin x="701" y="72"/>
      </p:cViewPr>
      <p:guideLst>
        <p:guide orient="horz" pos="1275"/>
        <p:guide pos="7061"/>
        <p:guide pos="756"/>
        <p:guide pos="4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3w\1d6g612s1hncqm80jvkhx9_00000gn\T\com.microsoft.Outlook\Outlook%20Temp\Copie%20de%20BusinessModel_IS-BT%202401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5B-4E80-9E76-BB3F2C7851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5B-4E80-9E76-BB3F2C7851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5B-4E80-9E76-BB3F2C7851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5B-4E80-9E76-BB3F2C7851BB}"/>
              </c:ext>
            </c:extLst>
          </c:dPt>
          <c:dLbls>
            <c:dLbl>
              <c:idx val="0"/>
              <c:layout>
                <c:manualLayout>
                  <c:x val="-1.35952868263534E-2"/>
                  <c:y val="1.49714046171811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5B-4E80-9E76-BB3F2C7851B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AdhésionBT!$A$31:$A$34</c:f>
              <c:strCache>
                <c:ptCount val="4"/>
                <c:pt idx="0">
                  <c:v>Consultant</c:v>
                </c:pt>
                <c:pt idx="1">
                  <c:v>Fournisseur</c:v>
                </c:pt>
                <c:pt idx="2">
                  <c:v>Intérêt Général</c:v>
                </c:pt>
                <c:pt idx="3">
                  <c:v>Offreurs de soins</c:v>
                </c:pt>
              </c:strCache>
            </c:strRef>
          </c:cat>
          <c:val>
            <c:numRef>
              <c:f>AdhésionBT!$B$31:$B$34</c:f>
              <c:numCache>
                <c:formatCode>General</c:formatCode>
                <c:ptCount val="4"/>
                <c:pt idx="0">
                  <c:v>6</c:v>
                </c:pt>
                <c:pt idx="1">
                  <c:v>107</c:v>
                </c:pt>
                <c:pt idx="2">
                  <c:v>21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5B-4E80-9E76-BB3F2C785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16037345637605"/>
          <c:y val="0.131805181237694"/>
          <c:w val="0.29635709144155897"/>
          <c:h val="0.46350717029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15294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407C7-5AE5-DF49-B76D-0A247EC4F367}" type="doc">
      <dgm:prSet loTypeId="urn:microsoft.com/office/officeart/2005/8/layout/equation1" loCatId="" qsTypeId="urn:microsoft.com/office/officeart/2005/8/quickstyle/simple4" qsCatId="simple" csTypeId="urn:microsoft.com/office/officeart/2005/8/colors/accent0_2" csCatId="mainScheme" phldr="1"/>
      <dgm:spPr/>
    </dgm:pt>
    <dgm:pt modelId="{88DB44A3-A732-4147-8620-6A76DC0D68B0}">
      <dgm:prSet phldrT="[Texte]"/>
      <dgm:spPr>
        <a:noFill/>
        <a:ln>
          <a:solidFill>
            <a:srgbClr val="EF7F01"/>
          </a:solidFill>
        </a:ln>
      </dgm:spPr>
      <dgm:t>
        <a:bodyPr/>
        <a:lstStyle/>
        <a:p>
          <a:r>
            <a:rPr lang="fr-FR" dirty="0"/>
            <a:t> </a:t>
          </a:r>
        </a:p>
      </dgm:t>
    </dgm:pt>
    <dgm:pt modelId="{DA9C94FB-E5A9-9A45-ACEA-50A50EBC8133}" type="parTrans" cxnId="{EE48AB74-8908-5B47-9D50-AC5365599EE0}">
      <dgm:prSet/>
      <dgm:spPr/>
      <dgm:t>
        <a:bodyPr/>
        <a:lstStyle/>
        <a:p>
          <a:endParaRPr lang="fr-FR"/>
        </a:p>
      </dgm:t>
    </dgm:pt>
    <dgm:pt modelId="{F8E8FD71-57AC-C941-AC23-F082874391D6}" type="sibTrans" cxnId="{EE48AB74-8908-5B47-9D50-AC5365599EE0}">
      <dgm:prSet/>
      <dgm:spPr/>
      <dgm:t>
        <a:bodyPr/>
        <a:lstStyle/>
        <a:p>
          <a:endParaRPr lang="fr-FR" dirty="0"/>
        </a:p>
      </dgm:t>
    </dgm:pt>
    <dgm:pt modelId="{BE0DB75F-9BE0-B744-BD00-965A51F518B2}">
      <dgm:prSet phldrT="[Texte]"/>
      <dgm:spPr>
        <a:noFill/>
        <a:ln>
          <a:solidFill>
            <a:srgbClr val="EF7F01"/>
          </a:solidFill>
        </a:ln>
      </dgm:spPr>
      <dgm:t>
        <a:bodyPr/>
        <a:lstStyle/>
        <a:p>
          <a:r>
            <a:rPr lang="fr-FR" dirty="0"/>
            <a:t> </a:t>
          </a:r>
        </a:p>
      </dgm:t>
    </dgm:pt>
    <dgm:pt modelId="{330A7DB0-4CE8-1448-AB55-1B290C819791}" type="parTrans" cxnId="{14E7D86D-05EF-5143-9014-BCA9793F3F5E}">
      <dgm:prSet/>
      <dgm:spPr/>
      <dgm:t>
        <a:bodyPr/>
        <a:lstStyle/>
        <a:p>
          <a:endParaRPr lang="fr-FR"/>
        </a:p>
      </dgm:t>
    </dgm:pt>
    <dgm:pt modelId="{2BDB4E37-26F5-7E4A-90C5-A018FB27D5D6}" type="sibTrans" cxnId="{14E7D86D-05EF-5143-9014-BCA9793F3F5E}">
      <dgm:prSet/>
      <dgm:spPr/>
      <dgm:t>
        <a:bodyPr/>
        <a:lstStyle/>
        <a:p>
          <a:endParaRPr lang="fr-FR" dirty="0"/>
        </a:p>
      </dgm:t>
    </dgm:pt>
    <dgm:pt modelId="{1E646395-68EB-0646-BB49-7EE0F3EE2DC0}">
      <dgm:prSet phldrT="[Texte]"/>
      <dgm:spPr>
        <a:noFill/>
        <a:ln>
          <a:solidFill>
            <a:srgbClr val="EF7F01"/>
          </a:solidFill>
        </a:ln>
      </dgm:spPr>
      <dgm:t>
        <a:bodyPr/>
        <a:lstStyle/>
        <a:p>
          <a:r>
            <a:rPr lang="fr-FR" dirty="0"/>
            <a:t> </a:t>
          </a:r>
        </a:p>
      </dgm:t>
    </dgm:pt>
    <dgm:pt modelId="{0C7F526F-8CD0-B549-A9C7-0E3835195E46}" type="parTrans" cxnId="{323FBB38-0756-AB46-813D-807813D6ED08}">
      <dgm:prSet/>
      <dgm:spPr/>
      <dgm:t>
        <a:bodyPr/>
        <a:lstStyle/>
        <a:p>
          <a:endParaRPr lang="fr-FR"/>
        </a:p>
      </dgm:t>
    </dgm:pt>
    <dgm:pt modelId="{79C65691-325C-7D49-8CA6-12DBF24B401E}" type="sibTrans" cxnId="{323FBB38-0756-AB46-813D-807813D6ED08}">
      <dgm:prSet/>
      <dgm:spPr/>
      <dgm:t>
        <a:bodyPr/>
        <a:lstStyle/>
        <a:p>
          <a:endParaRPr lang="fr-FR" dirty="0"/>
        </a:p>
      </dgm:t>
    </dgm:pt>
    <dgm:pt modelId="{736C4A1C-A340-4B4F-804F-B695FCC8DBB2}">
      <dgm:prSet phldrT="[Texte]"/>
      <dgm:spPr>
        <a:noFill/>
        <a:ln>
          <a:noFill/>
        </a:ln>
      </dgm:spPr>
      <dgm:t>
        <a:bodyPr/>
        <a:lstStyle/>
        <a:p>
          <a:endParaRPr lang="fr-FR" dirty="0"/>
        </a:p>
      </dgm:t>
    </dgm:pt>
    <dgm:pt modelId="{674125B9-5329-2B41-ADC1-F9E21049C1AC}" type="sibTrans" cxnId="{C10E2DDD-51B8-A34E-9369-6D50965A31AF}">
      <dgm:prSet/>
      <dgm:spPr/>
      <dgm:t>
        <a:bodyPr/>
        <a:lstStyle/>
        <a:p>
          <a:endParaRPr lang="fr-FR"/>
        </a:p>
      </dgm:t>
    </dgm:pt>
    <dgm:pt modelId="{3DE8EB6B-374F-D843-8874-D9B0D237DB52}" type="parTrans" cxnId="{C10E2DDD-51B8-A34E-9369-6D50965A31AF}">
      <dgm:prSet/>
      <dgm:spPr/>
      <dgm:t>
        <a:bodyPr/>
        <a:lstStyle/>
        <a:p>
          <a:endParaRPr lang="fr-FR"/>
        </a:p>
      </dgm:t>
    </dgm:pt>
    <dgm:pt modelId="{1E88FE68-38F6-E74F-B0BC-392FDC610621}" type="pres">
      <dgm:prSet presAssocID="{5FB407C7-5AE5-DF49-B76D-0A247EC4F367}" presName="linearFlow" presStyleCnt="0">
        <dgm:presLayoutVars>
          <dgm:dir/>
          <dgm:resizeHandles val="exact"/>
        </dgm:presLayoutVars>
      </dgm:prSet>
      <dgm:spPr/>
    </dgm:pt>
    <dgm:pt modelId="{1D7739D4-114C-EA40-B811-F20CCFDA8A79}" type="pres">
      <dgm:prSet presAssocID="{88DB44A3-A732-4147-8620-6A76DC0D68B0}" presName="node" presStyleLbl="node1" presStyleIdx="0" presStyleCnt="4" custLinFactNeighborY="1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65FB04-D153-0F42-A01C-508AC7FD8E4A}" type="pres">
      <dgm:prSet presAssocID="{F8E8FD71-57AC-C941-AC23-F082874391D6}" presName="spacerL" presStyleCnt="0"/>
      <dgm:spPr/>
    </dgm:pt>
    <dgm:pt modelId="{C5C5FF02-6E78-954E-854B-731AF7F1F524}" type="pres">
      <dgm:prSet presAssocID="{F8E8FD71-57AC-C941-AC23-F082874391D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97F7D233-596D-CB40-AD3A-8E3F8EFFA2C4}" type="pres">
      <dgm:prSet presAssocID="{F8E8FD71-57AC-C941-AC23-F082874391D6}" presName="spacerR" presStyleCnt="0"/>
      <dgm:spPr/>
    </dgm:pt>
    <dgm:pt modelId="{C2025D61-CA97-3345-9E0A-06C8A532EE2D}" type="pres">
      <dgm:prSet presAssocID="{BE0DB75F-9BE0-B744-BD00-965A51F518B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3E81E2-0258-9346-AB1B-FB403AC59F00}" type="pres">
      <dgm:prSet presAssocID="{2BDB4E37-26F5-7E4A-90C5-A018FB27D5D6}" presName="spacerL" presStyleCnt="0"/>
      <dgm:spPr/>
    </dgm:pt>
    <dgm:pt modelId="{A2E71600-D590-494F-A567-DD997946397C}" type="pres">
      <dgm:prSet presAssocID="{2BDB4E37-26F5-7E4A-90C5-A018FB27D5D6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CF191A9-768C-DC44-9D2B-B52769F36CB8}" type="pres">
      <dgm:prSet presAssocID="{2BDB4E37-26F5-7E4A-90C5-A018FB27D5D6}" presName="spacerR" presStyleCnt="0"/>
      <dgm:spPr/>
    </dgm:pt>
    <dgm:pt modelId="{FA0B3C1D-0FE5-3444-BD3E-7BEF4B32227C}" type="pres">
      <dgm:prSet presAssocID="{1E646395-68EB-0646-BB49-7EE0F3EE2D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6ADD61-64DC-EC4F-97F4-553D1F99D30B}" type="pres">
      <dgm:prSet presAssocID="{79C65691-325C-7D49-8CA6-12DBF24B401E}" presName="spacerL" presStyleCnt="0"/>
      <dgm:spPr/>
    </dgm:pt>
    <dgm:pt modelId="{07C13B3F-D1D5-E149-96FD-FDCCECFA9019}" type="pres">
      <dgm:prSet presAssocID="{79C65691-325C-7D49-8CA6-12DBF24B401E}" presName="sibTrans" presStyleLbl="sibTrans2D1" presStyleIdx="2" presStyleCnt="3"/>
      <dgm:spPr/>
      <dgm:t>
        <a:bodyPr/>
        <a:lstStyle/>
        <a:p>
          <a:endParaRPr lang="fr-FR"/>
        </a:p>
      </dgm:t>
    </dgm:pt>
    <dgm:pt modelId="{5EF8C578-263D-5D42-8B25-D4B65A28BD4E}" type="pres">
      <dgm:prSet presAssocID="{79C65691-325C-7D49-8CA6-12DBF24B401E}" presName="spacerR" presStyleCnt="0"/>
      <dgm:spPr/>
    </dgm:pt>
    <dgm:pt modelId="{64015710-725F-DF47-8B62-666B312B6902}" type="pres">
      <dgm:prSet presAssocID="{736C4A1C-A340-4B4F-804F-B695FCC8DB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A02ABD-783A-9948-97EF-B2E5B9C8E92E}" type="presOf" srcId="{79C65691-325C-7D49-8CA6-12DBF24B401E}" destId="{07C13B3F-D1D5-E149-96FD-FDCCECFA9019}" srcOrd="0" destOrd="0" presId="urn:microsoft.com/office/officeart/2005/8/layout/equation1"/>
    <dgm:cxn modelId="{45B01CA4-FC93-4842-8D3E-86897C6D61B8}" type="presOf" srcId="{BE0DB75F-9BE0-B744-BD00-965A51F518B2}" destId="{C2025D61-CA97-3345-9E0A-06C8A532EE2D}" srcOrd="0" destOrd="0" presId="urn:microsoft.com/office/officeart/2005/8/layout/equation1"/>
    <dgm:cxn modelId="{C10E2DDD-51B8-A34E-9369-6D50965A31AF}" srcId="{5FB407C7-5AE5-DF49-B76D-0A247EC4F367}" destId="{736C4A1C-A340-4B4F-804F-B695FCC8DBB2}" srcOrd="3" destOrd="0" parTransId="{3DE8EB6B-374F-D843-8874-D9B0D237DB52}" sibTransId="{674125B9-5329-2B41-ADC1-F9E21049C1AC}"/>
    <dgm:cxn modelId="{14E7D86D-05EF-5143-9014-BCA9793F3F5E}" srcId="{5FB407C7-5AE5-DF49-B76D-0A247EC4F367}" destId="{BE0DB75F-9BE0-B744-BD00-965A51F518B2}" srcOrd="1" destOrd="0" parTransId="{330A7DB0-4CE8-1448-AB55-1B290C819791}" sibTransId="{2BDB4E37-26F5-7E4A-90C5-A018FB27D5D6}"/>
    <dgm:cxn modelId="{BFF61E8C-CDC6-3F4F-B7D7-D3C94D118B64}" type="presOf" srcId="{1E646395-68EB-0646-BB49-7EE0F3EE2DC0}" destId="{FA0B3C1D-0FE5-3444-BD3E-7BEF4B32227C}" srcOrd="0" destOrd="0" presId="urn:microsoft.com/office/officeart/2005/8/layout/equation1"/>
    <dgm:cxn modelId="{C4DF5CDC-7730-4A46-A2B0-3D3C262380DF}" type="presOf" srcId="{F8E8FD71-57AC-C941-AC23-F082874391D6}" destId="{C5C5FF02-6E78-954E-854B-731AF7F1F524}" srcOrd="0" destOrd="0" presId="urn:microsoft.com/office/officeart/2005/8/layout/equation1"/>
    <dgm:cxn modelId="{EE48AB74-8908-5B47-9D50-AC5365599EE0}" srcId="{5FB407C7-5AE5-DF49-B76D-0A247EC4F367}" destId="{88DB44A3-A732-4147-8620-6A76DC0D68B0}" srcOrd="0" destOrd="0" parTransId="{DA9C94FB-E5A9-9A45-ACEA-50A50EBC8133}" sibTransId="{F8E8FD71-57AC-C941-AC23-F082874391D6}"/>
    <dgm:cxn modelId="{A15A0F77-131C-8B43-B997-2DC24DCB5503}" type="presOf" srcId="{736C4A1C-A340-4B4F-804F-B695FCC8DBB2}" destId="{64015710-725F-DF47-8B62-666B312B6902}" srcOrd="0" destOrd="0" presId="urn:microsoft.com/office/officeart/2005/8/layout/equation1"/>
    <dgm:cxn modelId="{D82557D4-3169-A14F-BAB6-619D077A6DD7}" type="presOf" srcId="{5FB407C7-5AE5-DF49-B76D-0A247EC4F367}" destId="{1E88FE68-38F6-E74F-B0BC-392FDC610621}" srcOrd="0" destOrd="0" presId="urn:microsoft.com/office/officeart/2005/8/layout/equation1"/>
    <dgm:cxn modelId="{2D712CF0-A1C6-2A40-AB84-D55BC397D9EF}" type="presOf" srcId="{88DB44A3-A732-4147-8620-6A76DC0D68B0}" destId="{1D7739D4-114C-EA40-B811-F20CCFDA8A79}" srcOrd="0" destOrd="0" presId="urn:microsoft.com/office/officeart/2005/8/layout/equation1"/>
    <dgm:cxn modelId="{BF6DF6DD-9400-7C4D-BFA0-9F3E16D6A0AA}" type="presOf" srcId="{2BDB4E37-26F5-7E4A-90C5-A018FB27D5D6}" destId="{A2E71600-D590-494F-A567-DD997946397C}" srcOrd="0" destOrd="0" presId="urn:microsoft.com/office/officeart/2005/8/layout/equation1"/>
    <dgm:cxn modelId="{323FBB38-0756-AB46-813D-807813D6ED08}" srcId="{5FB407C7-5AE5-DF49-B76D-0A247EC4F367}" destId="{1E646395-68EB-0646-BB49-7EE0F3EE2DC0}" srcOrd="2" destOrd="0" parTransId="{0C7F526F-8CD0-B549-A9C7-0E3835195E46}" sibTransId="{79C65691-325C-7D49-8CA6-12DBF24B401E}"/>
    <dgm:cxn modelId="{C962F52B-2F29-0840-945D-03041AE65571}" type="presParOf" srcId="{1E88FE68-38F6-E74F-B0BC-392FDC610621}" destId="{1D7739D4-114C-EA40-B811-F20CCFDA8A79}" srcOrd="0" destOrd="0" presId="urn:microsoft.com/office/officeart/2005/8/layout/equation1"/>
    <dgm:cxn modelId="{1356FE23-4B6F-3C45-ABA4-8319EB310BC6}" type="presParOf" srcId="{1E88FE68-38F6-E74F-B0BC-392FDC610621}" destId="{B465FB04-D153-0F42-A01C-508AC7FD8E4A}" srcOrd="1" destOrd="0" presId="urn:microsoft.com/office/officeart/2005/8/layout/equation1"/>
    <dgm:cxn modelId="{DB6D4EDD-5D49-A84A-A203-2D5F2778EA9E}" type="presParOf" srcId="{1E88FE68-38F6-E74F-B0BC-392FDC610621}" destId="{C5C5FF02-6E78-954E-854B-731AF7F1F524}" srcOrd="2" destOrd="0" presId="urn:microsoft.com/office/officeart/2005/8/layout/equation1"/>
    <dgm:cxn modelId="{DB29E7B5-B51F-FC4F-92FA-62874E59E6FA}" type="presParOf" srcId="{1E88FE68-38F6-E74F-B0BC-392FDC610621}" destId="{97F7D233-596D-CB40-AD3A-8E3F8EFFA2C4}" srcOrd="3" destOrd="0" presId="urn:microsoft.com/office/officeart/2005/8/layout/equation1"/>
    <dgm:cxn modelId="{BB67D764-0D2B-3A45-8357-756C4DE1DB41}" type="presParOf" srcId="{1E88FE68-38F6-E74F-B0BC-392FDC610621}" destId="{C2025D61-CA97-3345-9E0A-06C8A532EE2D}" srcOrd="4" destOrd="0" presId="urn:microsoft.com/office/officeart/2005/8/layout/equation1"/>
    <dgm:cxn modelId="{13BA24CB-3705-C942-956C-B9A331C7B69A}" type="presParOf" srcId="{1E88FE68-38F6-E74F-B0BC-392FDC610621}" destId="{B73E81E2-0258-9346-AB1B-FB403AC59F00}" srcOrd="5" destOrd="0" presId="urn:microsoft.com/office/officeart/2005/8/layout/equation1"/>
    <dgm:cxn modelId="{C99E020C-AF9E-3545-A9CD-6FE08DA93048}" type="presParOf" srcId="{1E88FE68-38F6-E74F-B0BC-392FDC610621}" destId="{A2E71600-D590-494F-A567-DD997946397C}" srcOrd="6" destOrd="0" presId="urn:microsoft.com/office/officeart/2005/8/layout/equation1"/>
    <dgm:cxn modelId="{3456E5D8-5BE7-0D47-88B6-BB5EED770A0F}" type="presParOf" srcId="{1E88FE68-38F6-E74F-B0BC-392FDC610621}" destId="{7CF191A9-768C-DC44-9D2B-B52769F36CB8}" srcOrd="7" destOrd="0" presId="urn:microsoft.com/office/officeart/2005/8/layout/equation1"/>
    <dgm:cxn modelId="{3EBA8D04-6990-924C-9F61-C1ACB3309CCC}" type="presParOf" srcId="{1E88FE68-38F6-E74F-B0BC-392FDC610621}" destId="{FA0B3C1D-0FE5-3444-BD3E-7BEF4B32227C}" srcOrd="8" destOrd="0" presId="urn:microsoft.com/office/officeart/2005/8/layout/equation1"/>
    <dgm:cxn modelId="{54736C45-C6DE-9845-B475-67FCFB9A8F39}" type="presParOf" srcId="{1E88FE68-38F6-E74F-B0BC-392FDC610621}" destId="{306ADD61-64DC-EC4F-97F4-553D1F99D30B}" srcOrd="9" destOrd="0" presId="urn:microsoft.com/office/officeart/2005/8/layout/equation1"/>
    <dgm:cxn modelId="{3205C6C8-0121-644C-8304-E17B0FC81157}" type="presParOf" srcId="{1E88FE68-38F6-E74F-B0BC-392FDC610621}" destId="{07C13B3F-D1D5-E149-96FD-FDCCECFA9019}" srcOrd="10" destOrd="0" presId="urn:microsoft.com/office/officeart/2005/8/layout/equation1"/>
    <dgm:cxn modelId="{9567054D-2AC1-7A4A-8733-7433A1D4C15C}" type="presParOf" srcId="{1E88FE68-38F6-E74F-B0BC-392FDC610621}" destId="{5EF8C578-263D-5D42-8B25-D4B65A28BD4E}" srcOrd="11" destOrd="0" presId="urn:microsoft.com/office/officeart/2005/8/layout/equation1"/>
    <dgm:cxn modelId="{84B10680-EDA3-3747-8666-3367E82162D8}" type="presParOf" srcId="{1E88FE68-38F6-E74F-B0BC-392FDC610621}" destId="{64015710-725F-DF47-8B62-666B312B6902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7EE93B-9DBF-824A-97A5-7B947E58ACA2}" type="datetimeFigureOut">
              <a:rPr lang="fr-FR" altLang="x-none"/>
              <a:pPr/>
              <a:t>14/12/2017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4DA4F5D-878A-F542-A8B4-52EC373C65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896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407A61-E055-724B-9E1D-C17CD5D8DBBC}" type="datetimeFigureOut">
              <a:rPr lang="fr-FR" altLang="x-none"/>
              <a:pPr/>
              <a:t>14/12/2017</a:t>
            </a:fld>
            <a:endParaRPr lang="fr-FR" alt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x-non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0619A-A9E8-9041-AC4F-2C3A2F14FEC5}" type="slidenum">
              <a:rPr lang="fr-FR" altLang="x-none"/>
              <a:pPr/>
              <a:t>‹N°›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3156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4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4005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5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90830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19A-A9E8-9041-AC4F-2C3A2F14FEC5}" type="slidenum">
              <a:rPr lang="fr-FR" altLang="x-none" smtClean="0"/>
              <a:pPr/>
              <a:t>6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45290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6231E-1B3E-4341-9EE2-374F6D0B3E94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D332C-DA2F-1640-B44B-1C26BFF60D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1338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D8238-2637-D845-B8A1-D4426737B316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0AC4-C427-6B43-BFE1-596F3EDB148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066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F8DFF-BE9D-714A-9630-0B534C054502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Parcours Interopérabilité– HIT 24 mai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2038" y="6308725"/>
            <a:ext cx="1530350" cy="365125"/>
          </a:xfrm>
        </p:spPr>
        <p:txBody>
          <a:bodyPr/>
          <a:lstStyle>
            <a:lvl1pPr>
              <a:defRPr/>
            </a:lvl1pPr>
          </a:lstStyle>
          <a:p>
            <a:fld id="{1F33C521-077F-0B4C-A15D-ED26F78A6CB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559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FA5E5-1C27-984B-983B-46AE612488E7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C759-4D8B-5C4E-ADAE-0C7201BF95C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011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97DCE-76EC-A642-9845-575B42B1429D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A581-0610-A84D-8C01-0A8B96C30CF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89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B2FB1-3143-2346-92FC-76C9CC07DE0A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D8B7-D3BD-FD48-A6E4-8F6D3855191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086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5E332-A01E-644E-BCD0-40CF2B5E66B5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D08E3-2250-0549-BB01-969E2122B09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27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D5747-2BAE-C444-9804-F64C718C3F4E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C5109-0B51-634D-B9D5-65B12595442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2197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14FF2-6771-9B4F-936E-EFC69ED69D41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Inter’Op – Comité d’Administration – 12 janvier 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E4A72-2FAB-4041-859F-F47D3848127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775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2B6AA-27A7-6143-9A33-C58AC2B59585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44430-B0CE-2145-BDCD-30BAEBC3D64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783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7F7F7F"/>
                </a:solidFill>
              </a:defRPr>
            </a:lvl1pPr>
          </a:lstStyle>
          <a:p>
            <a:fld id="{01BFB82A-8100-2C4C-B8B3-67BB02FED60D}" type="datetimeFigureOut">
              <a:rPr lang="en-US" altLang="x-none"/>
              <a:pPr/>
              <a:t>12/14/2017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7F7F7F"/>
                </a:solidFill>
              </a:defRPr>
            </a:lvl1pPr>
          </a:lstStyle>
          <a:p>
            <a:endParaRPr lang="en-US" altLang="x-none"/>
          </a:p>
          <a:p>
            <a:r>
              <a:rPr lang="en-US" altLang="x-none"/>
              <a:t>Inter’Op – Comité d’Administration – 12 janvier 2016</a:t>
            </a:r>
          </a:p>
          <a:p>
            <a:endParaRPr lang="en-US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1E4AD838-E1D7-3C4A-A8E2-0FDC234EF958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063" y="1298575"/>
            <a:ext cx="9716543" cy="2954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6000" b="1" dirty="0" smtClean="0"/>
              <a:t>Journée annuelle Interop’Santé</a:t>
            </a:r>
            <a:endParaRPr lang="fr-FR" altLang="fr-FR" sz="6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6063" y="4670425"/>
            <a:ext cx="8897937" cy="606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altLang="fr-FR" sz="4000" dirty="0" smtClean="0">
                <a:solidFill>
                  <a:schemeClr val="bg1"/>
                </a:solidFill>
                <a:latin typeface="Verdana" pitchFamily="34" charset="0"/>
              </a:rPr>
              <a:t>Paris </a:t>
            </a:r>
            <a:r>
              <a:rPr lang="fr-FR" altLang="fr-FR" sz="4000" dirty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fr-FR" altLang="fr-FR" sz="4000" dirty="0" smtClean="0">
                <a:solidFill>
                  <a:schemeClr val="bg1"/>
                </a:solidFill>
                <a:latin typeface="Verdana" pitchFamily="34" charset="0"/>
              </a:rPr>
              <a:t>12/12/2017</a:t>
            </a:r>
            <a:endParaRPr lang="fr-FR" altLang="fr-FR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36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113"/>
            <a:ext cx="33162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8B5CEF9-8774-48CB-986A-B99329576C28}"/>
              </a:ext>
            </a:extLst>
          </p:cNvPr>
          <p:cNvSpPr txBox="1"/>
          <p:nvPr/>
        </p:nvSpPr>
        <p:spPr>
          <a:xfrm>
            <a:off x="9315532" y="4973637"/>
            <a:ext cx="2530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Jean-Christophe Cauvin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Medasys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Président Interop’Santé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Agenda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868738" y="609595"/>
            <a:ext cx="7315200" cy="5636532"/>
          </a:xfrm>
        </p:spPr>
        <p:txBody>
          <a:bodyPr/>
          <a:lstStyle/>
          <a:p>
            <a:pPr lvl="0"/>
            <a:r>
              <a:rPr lang="fr-FR" dirty="0" smtClean="0"/>
              <a:t>10</a:t>
            </a:r>
            <a:r>
              <a:rPr lang="fr-FR" dirty="0"/>
              <a:t> :40 Actualités sur les </a:t>
            </a:r>
            <a:r>
              <a:rPr lang="fr-FR" dirty="0" smtClean="0"/>
              <a:t>profils IHE </a:t>
            </a:r>
            <a:endParaRPr lang="fr-FR" dirty="0"/>
          </a:p>
          <a:p>
            <a:pPr lvl="1"/>
            <a:r>
              <a:rPr lang="fr-FR" dirty="0"/>
              <a:t>ITI : Charles </a:t>
            </a:r>
            <a:r>
              <a:rPr lang="fr-FR" dirty="0" smtClean="0"/>
              <a:t>Parisot (20 min)</a:t>
            </a:r>
            <a:endParaRPr lang="fr-FR" dirty="0"/>
          </a:p>
          <a:p>
            <a:pPr lvl="1"/>
            <a:r>
              <a:rPr lang="fr-FR" dirty="0"/>
              <a:t>Laboratoire: François Macary (20 </a:t>
            </a:r>
            <a:r>
              <a:rPr lang="fr-FR" dirty="0" smtClean="0"/>
              <a:t>min)</a:t>
            </a:r>
            <a:endParaRPr lang="fr-FR" dirty="0"/>
          </a:p>
          <a:p>
            <a:pPr lvl="1"/>
            <a:r>
              <a:rPr lang="fr-FR" dirty="0"/>
              <a:t>Autres domaines </a:t>
            </a:r>
            <a:r>
              <a:rPr lang="fr-FR" dirty="0" smtClean="0"/>
              <a:t>: Isabelle Gibaud, Karima Bourquard </a:t>
            </a:r>
            <a:r>
              <a:rPr lang="fr-FR" dirty="0"/>
              <a:t>(15 min)</a:t>
            </a:r>
          </a:p>
          <a:p>
            <a:pPr lvl="0"/>
            <a:r>
              <a:rPr lang="fr-FR" dirty="0"/>
              <a:t>11 :35 </a:t>
            </a:r>
            <a:r>
              <a:rPr lang="fr-FR" dirty="0" err="1" smtClean="0"/>
              <a:t>Connectathon</a:t>
            </a:r>
            <a:r>
              <a:rPr lang="fr-FR" dirty="0" smtClean="0"/>
              <a:t> 2018 (30 </a:t>
            </a:r>
            <a:r>
              <a:rPr lang="fr-FR" dirty="0"/>
              <a:t>min) </a:t>
            </a:r>
            <a:r>
              <a:rPr lang="fr-FR" dirty="0" smtClean="0"/>
              <a:t>: Eric Poiseau</a:t>
            </a:r>
            <a:endParaRPr lang="fr-FR" dirty="0"/>
          </a:p>
          <a:p>
            <a:pPr lvl="0"/>
            <a:r>
              <a:rPr lang="fr-FR" dirty="0"/>
              <a:t>12 :05 Questions/Réponses (10 min</a:t>
            </a:r>
            <a:r>
              <a:rPr lang="fr-FR" dirty="0" smtClean="0"/>
              <a:t>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13 :30 Point </a:t>
            </a:r>
            <a:r>
              <a:rPr lang="fr-FR" dirty="0" smtClean="0"/>
              <a:t>Groupes de Travail</a:t>
            </a:r>
            <a:r>
              <a:rPr lang="fr-FR" dirty="0"/>
              <a:t>  </a:t>
            </a:r>
          </a:p>
          <a:p>
            <a:pPr lvl="1"/>
            <a:r>
              <a:rPr lang="fr-FR" dirty="0" smtClean="0"/>
              <a:t>FHIR </a:t>
            </a:r>
            <a:r>
              <a:rPr lang="fr-FR" dirty="0"/>
              <a:t>et GT en cours </a:t>
            </a:r>
            <a:r>
              <a:rPr lang="fr-FR" dirty="0" smtClean="0"/>
              <a:t>: François Macary (20 min)</a:t>
            </a:r>
            <a:endParaRPr lang="fr-FR" dirty="0"/>
          </a:p>
          <a:p>
            <a:pPr lvl="1"/>
            <a:r>
              <a:rPr lang="fr-FR" dirty="0"/>
              <a:t>Identité Patient </a:t>
            </a:r>
            <a:r>
              <a:rPr lang="fr-FR" dirty="0" smtClean="0"/>
              <a:t>: Isabelle </a:t>
            </a:r>
            <a:r>
              <a:rPr lang="fr-FR" dirty="0"/>
              <a:t>Gibaud (20 min) </a:t>
            </a:r>
          </a:p>
          <a:p>
            <a:pPr lvl="1"/>
            <a:r>
              <a:rPr lang="fr-FR" dirty="0"/>
              <a:t>Structures </a:t>
            </a:r>
            <a:r>
              <a:rPr lang="fr-FR" dirty="0" smtClean="0"/>
              <a:t>: Eric Dufour, Isabelle Gibaud </a:t>
            </a:r>
            <a:r>
              <a:rPr lang="fr-FR" dirty="0"/>
              <a:t>(20 </a:t>
            </a:r>
            <a:r>
              <a:rPr lang="fr-FR" dirty="0" smtClean="0"/>
              <a:t>min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14 :30 La plateforme Gazelle InteropSanté </a:t>
            </a:r>
            <a:r>
              <a:rPr lang="fr-FR" dirty="0" smtClean="0"/>
              <a:t>: Isabelle Gibaud (20 min)</a:t>
            </a:r>
            <a:endParaRPr lang="fr-FR" dirty="0"/>
          </a:p>
          <a:p>
            <a:pPr lvl="0"/>
            <a:r>
              <a:rPr lang="fr-FR" dirty="0"/>
              <a:t>15 :00 Questions/Réponses (10 min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3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063" y="1951703"/>
            <a:ext cx="8798546" cy="26701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800" b="1" dirty="0"/>
              <a:t>L’association Interop’Santé activités et services</a:t>
            </a:r>
            <a:endParaRPr lang="fr-FR" altLang="fr-FR" sz="5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36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8113"/>
            <a:ext cx="33162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206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19"/>
          <p:cNvGraphicFramePr>
            <a:graphicFrameLocks/>
          </p:cNvGraphicFramePr>
          <p:nvPr>
            <p:extLst/>
          </p:nvPr>
        </p:nvGraphicFramePr>
        <p:xfrm>
          <a:off x="1524986" y="1179695"/>
          <a:ext cx="8229600" cy="223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83" y="2030819"/>
            <a:ext cx="1183824" cy="525669"/>
          </a:xfrm>
          <a:prstGeom prst="rect">
            <a:avLst/>
          </a:prstGeom>
        </p:spPr>
      </p:pic>
      <p:sp>
        <p:nvSpPr>
          <p:cNvPr id="6" name="Titre 2"/>
          <p:cNvSpPr txBox="1">
            <a:spLocks/>
          </p:cNvSpPr>
          <p:nvPr/>
        </p:nvSpPr>
        <p:spPr>
          <a:xfrm>
            <a:off x="1152910" y="167834"/>
            <a:ext cx="7045338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i="1" dirty="0">
                <a:solidFill>
                  <a:srgbClr val="015294"/>
                </a:solidFill>
              </a:rPr>
              <a:t>L’ASSOCIATION</a:t>
            </a: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1235074" y="1095495"/>
            <a:ext cx="10833108" cy="447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>
                <a:solidFill>
                  <a:srgbClr val="015293"/>
                </a:solidFill>
              </a:rPr>
              <a:t>Mutualiser moyens et expertises pour répondre aux enjeux de l’interopérabilité des SIS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0" y="1903221"/>
            <a:ext cx="816486" cy="7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74" y="1903221"/>
            <a:ext cx="747049" cy="7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logo Interop-qu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21692" r="7141" b="21162"/>
          <a:stretch/>
        </p:blipFill>
        <p:spPr bwMode="auto">
          <a:xfrm>
            <a:off x="8373490" y="1733597"/>
            <a:ext cx="3342015" cy="111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813018" y="29078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15293"/>
                </a:solidFill>
              </a:rPr>
              <a:t>1990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56619" y="29078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15293"/>
                </a:solidFill>
              </a:rPr>
              <a:t>2004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93538" y="2907886"/>
            <a:ext cx="65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15293"/>
                </a:solidFill>
              </a:rPr>
              <a:t>2009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4256619" y="3710323"/>
          <a:ext cx="7098232" cy="424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Titre 2"/>
          <p:cNvSpPr txBox="1">
            <a:spLocks/>
          </p:cNvSpPr>
          <p:nvPr/>
        </p:nvSpPr>
        <p:spPr>
          <a:xfrm>
            <a:off x="1235073" y="3442611"/>
            <a:ext cx="10467977" cy="6792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>
                <a:solidFill>
                  <a:srgbClr val="015293"/>
                </a:solidFill>
              </a:rPr>
              <a:t>Notre force : Une représentation de tous les acteurs du secteur de la santé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01109" y="4364820"/>
            <a:ext cx="455265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dirty="0">
                <a:solidFill>
                  <a:srgbClr val="015294"/>
                </a:solidFill>
              </a:rPr>
              <a:t>173 adhérents</a:t>
            </a:r>
          </a:p>
          <a:p>
            <a:pPr algn="ctr"/>
            <a:r>
              <a:rPr lang="fr-FR" sz="4000" dirty="0">
                <a:solidFill>
                  <a:srgbClr val="015294"/>
                </a:solidFill>
              </a:rPr>
              <a:t>(au 31/12/2016)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11" grpId="0"/>
      <p:bldP spid="12" grpId="0"/>
      <p:bldP spid="13" grpId="0"/>
      <p:bldGraphic spid="14" grpId="0">
        <p:bldAsOne/>
      </p:bldGraphic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1235073" y="188912"/>
            <a:ext cx="1095692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i="1" dirty="0">
                <a:solidFill>
                  <a:srgbClr val="015294"/>
                </a:solidFill>
              </a:rPr>
              <a:t>ACTIVITÉS &amp; PUBLICATIONS</a:t>
            </a:r>
          </a:p>
        </p:txBody>
      </p:sp>
      <p:sp>
        <p:nvSpPr>
          <p:cNvPr id="20" name="Titre 2"/>
          <p:cNvSpPr txBox="1">
            <a:spLocks/>
          </p:cNvSpPr>
          <p:nvPr/>
        </p:nvSpPr>
        <p:spPr>
          <a:xfrm>
            <a:off x="1152910" y="1139373"/>
            <a:ext cx="10910457" cy="40313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i="1" dirty="0">
                <a:solidFill>
                  <a:srgbClr val="015293"/>
                </a:solidFill>
              </a:rPr>
              <a:t>Apporter des réponses concrètes aux problématiques exprimées par les acteurs du terrain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1236353" y="1692124"/>
            <a:ext cx="5044192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152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kern="1200" dirty="0"/>
              <a:t>Groupes de travail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6658859" y="1692124"/>
            <a:ext cx="5044192" cy="10075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152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kern="1200" dirty="0"/>
              <a:t>Publications</a:t>
            </a:r>
          </a:p>
        </p:txBody>
      </p:sp>
      <p:sp>
        <p:nvSpPr>
          <p:cNvPr id="23" name="Forme libre 22"/>
          <p:cNvSpPr/>
          <p:nvPr/>
        </p:nvSpPr>
        <p:spPr>
          <a:xfrm flipH="1">
            <a:off x="1235073" y="2607060"/>
            <a:ext cx="5045471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1529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rgbClr val="015294"/>
                </a:solidFill>
              </a:rPr>
              <a:t>Apporter des réponses concertées aux problématiques de terrain </a:t>
            </a:r>
          </a:p>
        </p:txBody>
      </p:sp>
      <p:sp>
        <p:nvSpPr>
          <p:cNvPr id="24" name="Forme libre 23"/>
          <p:cNvSpPr/>
          <p:nvPr/>
        </p:nvSpPr>
        <p:spPr>
          <a:xfrm flipH="1">
            <a:off x="6619626" y="2699657"/>
            <a:ext cx="5083424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1529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15294"/>
                </a:solidFill>
              </a:rPr>
              <a:t>Livres blancs, guides d’implémentations, référentiels, extensions nationales, scénarios de test, </a:t>
            </a:r>
            <a:r>
              <a:rPr lang="mr-IN" sz="1600" b="1" dirty="0">
                <a:solidFill>
                  <a:srgbClr val="015294"/>
                </a:solidFill>
              </a:rPr>
              <a:t>…</a:t>
            </a:r>
            <a:endParaRPr lang="fr-FR" sz="1600" b="1" kern="1200" dirty="0">
              <a:solidFill>
                <a:srgbClr val="015294"/>
              </a:solidFill>
            </a:endParaRPr>
          </a:p>
        </p:txBody>
      </p:sp>
      <p:sp>
        <p:nvSpPr>
          <p:cNvPr id="26" name="Espace réservé du contenu 1"/>
          <p:cNvSpPr txBox="1">
            <a:spLocks/>
          </p:cNvSpPr>
          <p:nvPr/>
        </p:nvSpPr>
        <p:spPr>
          <a:xfrm>
            <a:off x="1235075" y="3764204"/>
            <a:ext cx="5045469" cy="3394472"/>
          </a:xfrm>
          <a:prstGeom prst="rect">
            <a:avLst/>
          </a:prstGeom>
        </p:spPr>
        <p:txBody>
          <a:bodyPr>
            <a:no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fr-FR" altLang="fr-FR">
                <a:solidFill>
                  <a:srgbClr val="ED7F02"/>
                </a:solidFill>
                <a:ea typeface="MS PGothic" charset="-128"/>
              </a:rPr>
              <a:t>Biologie, imagerie, PAM, HPRIM, archivage,  interopérabilité LAP/ LAD, FHIR,  </a:t>
            </a:r>
            <a:r>
              <a:rPr lang="mr-IN" altLang="fr-FR">
                <a:solidFill>
                  <a:srgbClr val="ED7F02"/>
                </a:solidFill>
                <a:ea typeface="MS PGothic" charset="-128"/>
              </a:rPr>
              <a:t>…</a:t>
            </a:r>
            <a:endParaRPr lang="fr-FR" altLang="fr-FR">
              <a:solidFill>
                <a:srgbClr val="ED7F02"/>
              </a:solidFill>
              <a:ea typeface="MS PGothic" charset="-128"/>
            </a:endParaRPr>
          </a:p>
          <a:p>
            <a:pPr defTabSz="914400">
              <a:lnSpc>
                <a:spcPct val="110000"/>
              </a:lnSpc>
            </a:pPr>
            <a:r>
              <a:rPr lang="fr-FR" altLang="fr-FR">
                <a:solidFill>
                  <a:srgbClr val="ED7F02"/>
                </a:solidFill>
                <a:ea typeface="MS PGothic" charset="-128"/>
              </a:rPr>
              <a:t>En fonction des besoins des adhérents et de l’évolution du contexte</a:t>
            </a:r>
          </a:p>
          <a:p>
            <a:pPr defTabSz="914400">
              <a:lnSpc>
                <a:spcPct val="110000"/>
              </a:lnSpc>
            </a:pPr>
            <a:endParaRPr lang="fr-FR" altLang="fr-FR" dirty="0">
              <a:solidFill>
                <a:srgbClr val="ED7F02"/>
              </a:solidFill>
              <a:ea typeface="MS PGothic" charset="-128"/>
            </a:endParaRPr>
          </a:p>
        </p:txBody>
      </p:sp>
      <p:sp>
        <p:nvSpPr>
          <p:cNvPr id="27" name="Espace réservé du contenu 1"/>
          <p:cNvSpPr txBox="1">
            <a:spLocks/>
          </p:cNvSpPr>
          <p:nvPr/>
        </p:nvSpPr>
        <p:spPr>
          <a:xfrm>
            <a:off x="8373979" y="3856801"/>
            <a:ext cx="3329072" cy="3394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altLang="fr-FR" dirty="0">
                <a:solidFill>
                  <a:srgbClr val="ED7F02"/>
                </a:solidFill>
                <a:ea typeface="MS PGothic" charset="-128"/>
              </a:rPr>
              <a:t>Mais aussi </a:t>
            </a:r>
            <a:r>
              <a:rPr lang="mr-IN" altLang="fr-FR" dirty="0">
                <a:solidFill>
                  <a:srgbClr val="ED7F02"/>
                </a:solidFill>
                <a:ea typeface="MS PGothic" charset="-128"/>
              </a:rPr>
              <a:t>…</a:t>
            </a:r>
            <a:endParaRPr lang="fr-FR" altLang="fr-FR" dirty="0">
              <a:solidFill>
                <a:srgbClr val="ED7F02"/>
              </a:solidFill>
              <a:ea typeface="MS PGothic" charset="-128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1400" dirty="0">
                <a:solidFill>
                  <a:srgbClr val="ED7F02"/>
                </a:solidFill>
                <a:ea typeface="MS PGothic" charset="-128"/>
              </a:rPr>
              <a:t>Contraintes applicables au profil d'intégration PAM dans le périmètre d'IHE France v2.8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1400" dirty="0">
                <a:solidFill>
                  <a:srgbClr val="ED7F02"/>
                </a:solidFill>
                <a:ea typeface="MS PGothic" charset="-128"/>
              </a:rPr>
              <a:t>Livre blanc et référentiel sémantique pour la prescription dématérialisée de biologie médicale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altLang="fr-FR" sz="1400" dirty="0">
                <a:solidFill>
                  <a:srgbClr val="ED7F02"/>
                </a:solidFill>
                <a:ea typeface="MS PGothic" charset="-128"/>
              </a:rPr>
              <a:t>Livre blanc "Production, gestion et préservation de la valeur neutre et probante de l’information médicale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mr-IN" altLang="fr-FR" sz="1400" dirty="0">
                <a:solidFill>
                  <a:srgbClr val="ED7F02"/>
                </a:solidFill>
                <a:ea typeface="MS PGothic" charset="-128"/>
              </a:rPr>
              <a:t>…</a:t>
            </a:r>
            <a:endParaRPr lang="fr-FR" altLang="fr-FR" sz="1400" dirty="0">
              <a:solidFill>
                <a:srgbClr val="ED7F02"/>
              </a:solidFill>
              <a:ea typeface="MS PGothic" charset="-128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6629D1E-7034-4700-8F86-DB7992EE4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81" y="3955777"/>
            <a:ext cx="1759397" cy="24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749977"/>
            <a:ext cx="1152910" cy="5330825"/>
          </a:xfrm>
          <a:prstGeom prst="rect">
            <a:avLst/>
          </a:prstGeom>
          <a:solidFill>
            <a:srgbClr val="01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68182" y="749977"/>
            <a:ext cx="128633" cy="5330825"/>
          </a:xfrm>
          <a:prstGeom prst="rect">
            <a:avLst/>
          </a:prstGeom>
          <a:solidFill>
            <a:srgbClr val="ED7F0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>
              <a:solidFill>
                <a:srgbClr val="FFFF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569" y="4708491"/>
            <a:ext cx="421974" cy="3956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267" y="4062296"/>
            <a:ext cx="1597900" cy="4708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267" y="5079397"/>
            <a:ext cx="455982" cy="38910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054" y="4422943"/>
            <a:ext cx="1066313" cy="413197"/>
          </a:xfrm>
          <a:prstGeom prst="rect">
            <a:avLst/>
          </a:prstGeom>
        </p:spPr>
      </p:pic>
      <p:sp>
        <p:nvSpPr>
          <p:cNvPr id="30" name="Forme 29"/>
          <p:cNvSpPr/>
          <p:nvPr/>
        </p:nvSpPr>
        <p:spPr>
          <a:xfrm>
            <a:off x="8833655" y="3709282"/>
            <a:ext cx="2553499" cy="2042799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1" name="Flèche vers le bas 30"/>
          <p:cNvSpPr/>
          <p:nvPr/>
        </p:nvSpPr>
        <p:spPr>
          <a:xfrm>
            <a:off x="9882415" y="5868813"/>
            <a:ext cx="455982" cy="291828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e libre 31"/>
          <p:cNvSpPr/>
          <p:nvPr/>
        </p:nvSpPr>
        <p:spPr>
          <a:xfrm>
            <a:off x="8491711" y="6150402"/>
            <a:ext cx="3241083" cy="547178"/>
          </a:xfrm>
          <a:custGeom>
            <a:avLst/>
            <a:gdLst>
              <a:gd name="connsiteX0" fmla="*/ 0 w 2188713"/>
              <a:gd name="connsiteY0" fmla="*/ 0 h 547178"/>
              <a:gd name="connsiteX1" fmla="*/ 2188713 w 2188713"/>
              <a:gd name="connsiteY1" fmla="*/ 0 h 547178"/>
              <a:gd name="connsiteX2" fmla="*/ 2188713 w 2188713"/>
              <a:gd name="connsiteY2" fmla="*/ 547178 h 547178"/>
              <a:gd name="connsiteX3" fmla="*/ 0 w 2188713"/>
              <a:gd name="connsiteY3" fmla="*/ 547178 h 547178"/>
              <a:gd name="connsiteX4" fmla="*/ 0 w 2188713"/>
              <a:gd name="connsiteY4" fmla="*/ 0 h 5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8713" h="547178">
                <a:moveTo>
                  <a:pt x="0" y="0"/>
                </a:moveTo>
                <a:lnTo>
                  <a:pt x="2188713" y="0"/>
                </a:lnTo>
                <a:lnTo>
                  <a:pt x="2188713" y="547178"/>
                </a:lnTo>
                <a:lnTo>
                  <a:pt x="0" y="547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b="1" kern="1200" dirty="0">
                <a:solidFill>
                  <a:srgbClr val="015294"/>
                </a:solidFill>
              </a:rPr>
              <a:t>Référentiel d’examens biologiques, jeux de valeur</a:t>
            </a:r>
          </a:p>
        </p:txBody>
      </p:sp>
      <p:sp>
        <p:nvSpPr>
          <p:cNvPr id="33" name="Titre 2"/>
          <p:cNvSpPr txBox="1">
            <a:spLocks/>
          </p:cNvSpPr>
          <p:nvPr/>
        </p:nvSpPr>
        <p:spPr>
          <a:xfrm>
            <a:off x="1235074" y="188912"/>
            <a:ext cx="7045338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i="1" dirty="0">
                <a:solidFill>
                  <a:srgbClr val="015294"/>
                </a:solidFill>
              </a:rPr>
              <a:t>NOS SERVICES</a:t>
            </a:r>
          </a:p>
        </p:txBody>
      </p:sp>
      <p:sp>
        <p:nvSpPr>
          <p:cNvPr id="34" name="Titre 2"/>
          <p:cNvSpPr txBox="1">
            <a:spLocks/>
          </p:cNvSpPr>
          <p:nvPr/>
        </p:nvSpPr>
        <p:spPr>
          <a:xfrm>
            <a:off x="1189701" y="1078822"/>
            <a:ext cx="11039090" cy="490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i="1" dirty="0">
                <a:solidFill>
                  <a:srgbClr val="015293"/>
                </a:solidFill>
              </a:rPr>
              <a:t>Une offre consolidée pour </a:t>
            </a:r>
            <a:r>
              <a:rPr lang="fr-FR" sz="2400" b="1" i="1" dirty="0">
                <a:solidFill>
                  <a:srgbClr val="015293"/>
                </a:solidFill>
              </a:rPr>
              <a:t>répondre</a:t>
            </a:r>
            <a:r>
              <a:rPr lang="fr-FR" sz="2800" b="1" i="1" dirty="0">
                <a:solidFill>
                  <a:srgbClr val="015293"/>
                </a:solidFill>
              </a:rPr>
              <a:t> aux besoins de tous nos adhérents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1236353" y="1692123"/>
            <a:ext cx="3322355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152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kern="1200" dirty="0"/>
              <a:t>Formations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4807885" y="1692123"/>
            <a:ext cx="3322355" cy="10075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152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kern="1200" dirty="0"/>
              <a:t>Gazelle</a:t>
            </a:r>
          </a:p>
        </p:txBody>
      </p:sp>
      <p:sp>
        <p:nvSpPr>
          <p:cNvPr id="37" name="Forme libre 36"/>
          <p:cNvSpPr/>
          <p:nvPr/>
        </p:nvSpPr>
        <p:spPr>
          <a:xfrm>
            <a:off x="8379417" y="1692123"/>
            <a:ext cx="3322355" cy="100753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0152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7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200" dirty="0"/>
              <a:t>Sémantique</a:t>
            </a:r>
            <a:endParaRPr lang="fr-FR" sz="2200" kern="1200" dirty="0"/>
          </a:p>
        </p:txBody>
      </p:sp>
      <p:sp>
        <p:nvSpPr>
          <p:cNvPr id="38" name="Forme libre 37"/>
          <p:cNvSpPr/>
          <p:nvPr/>
        </p:nvSpPr>
        <p:spPr>
          <a:xfrm flipH="1">
            <a:off x="1235074" y="2607060"/>
            <a:ext cx="3322355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1529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rgbClr val="015294"/>
                </a:solidFill>
              </a:rPr>
              <a:t>Plus de formations et plus de sessions en 2017</a:t>
            </a:r>
          </a:p>
        </p:txBody>
      </p:sp>
      <p:sp>
        <p:nvSpPr>
          <p:cNvPr id="39" name="Forme libre 38"/>
          <p:cNvSpPr/>
          <p:nvPr/>
        </p:nvSpPr>
        <p:spPr>
          <a:xfrm flipH="1">
            <a:off x="4807885" y="2690515"/>
            <a:ext cx="3322355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1529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15294"/>
                </a:solidFill>
              </a:rPr>
              <a:t>Une plateforme de test au service de vos projets d’intégration </a:t>
            </a:r>
            <a:endParaRPr lang="fr-FR" sz="1600" b="1" kern="1200" dirty="0">
              <a:solidFill>
                <a:srgbClr val="015294"/>
              </a:solidFill>
            </a:endParaRPr>
          </a:p>
        </p:txBody>
      </p:sp>
      <p:sp>
        <p:nvSpPr>
          <p:cNvPr id="40" name="Forme libre 39"/>
          <p:cNvSpPr/>
          <p:nvPr/>
        </p:nvSpPr>
        <p:spPr>
          <a:xfrm flipH="1">
            <a:off x="8379417" y="2699657"/>
            <a:ext cx="3322355" cy="100753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15294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0" tIns="201507" rIns="142348" bIns="2015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15294"/>
                </a:solidFill>
              </a:rPr>
              <a:t>Un pas de plus vers l’interopérabilité des données de santé</a:t>
            </a:r>
            <a:endParaRPr lang="fr-FR" sz="1600" b="1" kern="1200" dirty="0">
              <a:solidFill>
                <a:srgbClr val="015294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35074" y="3846337"/>
            <a:ext cx="3456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Initiation interopérabilité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IHE et infrastructure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HL7v2 &amp; IHE PAM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CDA R2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Les outils du test IHE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FHIR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rgbClr val="ED7F02"/>
                </a:solidFill>
              </a:rPr>
              <a:t>Interopérabilité SI biologie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err="1">
                <a:solidFill>
                  <a:srgbClr val="ED7F02"/>
                </a:solidFill>
              </a:rPr>
              <a:t>Interop</a:t>
            </a:r>
            <a:r>
              <a:rPr lang="fr-FR" dirty="0">
                <a:solidFill>
                  <a:srgbClr val="ED7F02"/>
                </a:solidFill>
              </a:rPr>
              <a:t>. &amp; urbanisation GHT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30" y="4116584"/>
            <a:ext cx="3001009" cy="1969655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9837733" y="5278994"/>
            <a:ext cx="510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3200" dirty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8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</p:bld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12208</TotalTime>
  <Words>255</Words>
  <Application>Microsoft Office PowerPoint</Application>
  <PresentationFormat>Grand écran</PresentationFormat>
  <Paragraphs>65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Calibri</vt:lpstr>
      <vt:lpstr>Corbel</vt:lpstr>
      <vt:lpstr>Mangal</vt:lpstr>
      <vt:lpstr>Verdana</vt:lpstr>
      <vt:lpstr>Wingdings 2</vt:lpstr>
      <vt:lpstr>Cadre</vt:lpstr>
      <vt:lpstr>Journée annuelle Interop’Santé</vt:lpstr>
      <vt:lpstr>Agenda</vt:lpstr>
      <vt:lpstr>L’association Interop’Santé activités et services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Jean-Christophe Cauvin</dc:creator>
  <cp:lastModifiedBy>Jean-Christophe Cauvin</cp:lastModifiedBy>
  <cp:revision>479</cp:revision>
  <dcterms:created xsi:type="dcterms:W3CDTF">2016-01-06T13:27:43Z</dcterms:created>
  <dcterms:modified xsi:type="dcterms:W3CDTF">2017-12-14T08:19:06Z</dcterms:modified>
</cp:coreProperties>
</file>