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53" r:id="rId3"/>
    <p:sldId id="356" r:id="rId4"/>
    <p:sldId id="359" r:id="rId5"/>
    <p:sldId id="360" r:id="rId6"/>
    <p:sldId id="357" r:id="rId7"/>
    <p:sldId id="358" r:id="rId8"/>
    <p:sldId id="362" r:id="rId9"/>
    <p:sldId id="355" r:id="rId10"/>
    <p:sldId id="364" r:id="rId11"/>
    <p:sldId id="347" r:id="rId12"/>
    <p:sldId id="365" r:id="rId13"/>
    <p:sldId id="3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 Buti" initials="FB" lastIdx="1" clrIdx="0">
    <p:extLst>
      <p:ext uri="{19B8F6BF-5375-455C-9EA6-DF929625EA0E}">
        <p15:presenceInfo xmlns:p15="http://schemas.microsoft.com/office/powerpoint/2012/main" userId="Fabio Buti" providerId="None"/>
      </p:ext>
    </p:extLst>
  </p:cmAuthor>
  <p:cmAuthor id="2" name="Parisot, Charles (GE Healthcare)" initials="PC(H" lastIdx="3" clrIdx="1">
    <p:extLst>
      <p:ext uri="{19B8F6BF-5375-455C-9EA6-DF929625EA0E}">
        <p15:presenceInfo xmlns:p15="http://schemas.microsoft.com/office/powerpoint/2012/main" userId="S-1-5-21-3672398596-3227583511-885490141-339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C99"/>
    <a:srgbClr val="CC99FF"/>
    <a:srgbClr val="99FF66"/>
    <a:srgbClr val="CC66FF"/>
    <a:srgbClr val="3399FF"/>
    <a:srgbClr val="FFFF99"/>
    <a:srgbClr val="FFCCCC"/>
    <a:srgbClr val="FFCCFF"/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984" autoAdjust="0"/>
  </p:normalViewPr>
  <p:slideViewPr>
    <p:cSldViewPr snapToGrid="0" snapToObjects="1">
      <p:cViewPr varScale="1">
        <p:scale>
          <a:sx n="80" d="100"/>
          <a:sy n="80" d="100"/>
        </p:scale>
        <p:origin x="9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144C7-80E5-4A4A-9DE5-2197D28374A7}" type="datetimeFigureOut">
              <a:rPr lang="it-IT" smtClean="0"/>
              <a:t>12/12/2017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D24EE-1770-4893-8834-803C51D91D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37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Duo_266.jpg"/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0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Duo_266.jpg"/>
          <p:cNvPicPr>
            <a:picLocks noChangeAspect="1"/>
          </p:cNvPicPr>
          <p:nvPr userDrawn="1"/>
        </p:nvPicPr>
        <p:blipFill>
          <a:blip r:embed="rId1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B3126-25FB-F241-9D08-EF0C3CBFF31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7176-4D28-144C-AB30-ACED7F44A3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roups.google.com/forum/#!search/ihe" TargetMode="External"/><Relationship Id="rId3" Type="http://schemas.openxmlformats.org/officeDocument/2006/relationships/hyperlink" Target="http://wiki.ihe.net/index.php?title=Profiles" TargetMode="External"/><Relationship Id="rId7" Type="http://schemas.openxmlformats.org/officeDocument/2006/relationships/hyperlink" Target="http://ihe.net/Webinars/" TargetMode="External"/><Relationship Id="rId2" Type="http://schemas.openxmlformats.org/officeDocument/2006/relationships/hyperlink" Target="http://www.ihe.net/Technical_Framework/index.cfm#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nectathon-results.ihe.net/" TargetMode="External"/><Relationship Id="rId11" Type="http://schemas.openxmlformats.org/officeDocument/2006/relationships/hyperlink" Target="http://product-registry.ihe.net/PR/home.seam" TargetMode="External"/><Relationship Id="rId5" Type="http://schemas.openxmlformats.org/officeDocument/2006/relationships/hyperlink" Target="http://iheusa.org/connectathon.aspx" TargetMode="External"/><Relationship Id="rId10" Type="http://schemas.openxmlformats.org/officeDocument/2006/relationships/hyperlink" Target="https://groups.google.com/d/forum/ititech" TargetMode="External"/><Relationship Id="rId4" Type="http://schemas.openxmlformats.org/officeDocument/2006/relationships/hyperlink" Target="http://www.ihe-europe.net/connectathon/connectathon" TargetMode="External"/><Relationship Id="rId9" Type="http://schemas.openxmlformats.org/officeDocument/2006/relationships/hyperlink" Target="https://groups.google.com/d/forum/itipl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sante.gouv.fr/" TargetMode="External"/><Relationship Id="rId2" Type="http://schemas.openxmlformats.org/officeDocument/2006/relationships/hyperlink" Target="http://www.hims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he.net/uploadedFiles/Documents/ITI/IHE_ITI_Suppl_NPFSm.pdf" TargetMode="External"/><Relationship Id="rId3" Type="http://schemas.openxmlformats.org/officeDocument/2006/relationships/hyperlink" Target="http://www.ihe.net/uploadedFiles/Documents/ITI/IHE_ITI_Suppl_PIXm.pdf" TargetMode="External"/><Relationship Id="rId7" Type="http://schemas.openxmlformats.org/officeDocument/2006/relationships/hyperlink" Target="https://www.ihe.net/uploadedFiles/Documents/ITI/IHE_ITI_Suppl_mCSD.pdf" TargetMode="External"/><Relationship Id="rId2" Type="http://schemas.openxmlformats.org/officeDocument/2006/relationships/hyperlink" Target="http://www.ihe.net/uploadedFiles/Documents/ITI/IHE_ITI_Suppl_PDQ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he.net/uploadedFiles/Documents/ITI/IHE_ITI_Suppl_mACM.pdf" TargetMode="External"/><Relationship Id="rId5" Type="http://schemas.openxmlformats.org/officeDocument/2006/relationships/hyperlink" Target="http://www.ihe.net/uploadedFiles/Documents/ITI/IHE_ITI_Suppl_RESTful-ATNA.pdf" TargetMode="External"/><Relationship Id="rId4" Type="http://schemas.openxmlformats.org/officeDocument/2006/relationships/hyperlink" Target="http://wiki.ihe.net/index.php?title=MHD" TargetMode="External"/><Relationship Id="rId9" Type="http://schemas.openxmlformats.org/officeDocument/2006/relationships/hyperlink" Target="https://www.ihe.net/uploadedFiles/Documents/ITI/IHE_ITI_Suppl_mXDE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ihe.net/index.php/Query_for_Existing_Data_for_Mobile" TargetMode="External"/><Relationship Id="rId13" Type="http://schemas.openxmlformats.org/officeDocument/2006/relationships/hyperlink" Target="http://www.iheusa.org/sites/iheusa.com/files/IHE%20Profiles%20Utilizing%20HL7%20FHIR.pdf" TargetMode="External"/><Relationship Id="rId3" Type="http://schemas.openxmlformats.org/officeDocument/2006/relationships/hyperlink" Target="http://www.ihe.net/uploadedFiles/Documents/PCC/IHE_PCC_Suppl_GAO.pdf" TargetMode="External"/><Relationship Id="rId7" Type="http://schemas.openxmlformats.org/officeDocument/2006/relationships/hyperlink" Target="http://ihe.net/uploadedFiles/Documents/PCC/IHE_PCC_Suppl_PMDT.pdf" TargetMode="External"/><Relationship Id="rId12" Type="http://schemas.openxmlformats.org/officeDocument/2006/relationships/hyperlink" Target="https://www.ihe.net/uploadedFiles/Documents/QRPH/IHE_QRPH_Suppl_VRDR.pdf" TargetMode="External"/><Relationship Id="rId2" Type="http://schemas.openxmlformats.org/officeDocument/2006/relationships/hyperlink" Target="http://www.ihe.net/uploadedFiles/Documents/PCC/IHE_PCC_Suppl_CMAP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ihe.net/index.php/Dynamic_Care_Team_Management" TargetMode="External"/><Relationship Id="rId11" Type="http://schemas.openxmlformats.org/officeDocument/2006/relationships/hyperlink" Target="http://wiki.ihe.net/index.php/Mobile_Retrieve_Form_for_Data_Capture" TargetMode="External"/><Relationship Id="rId5" Type="http://schemas.openxmlformats.org/officeDocument/2006/relationships/hyperlink" Target="http://wiki.ihe.net/index.php/Dynamic_Care_Planning" TargetMode="External"/><Relationship Id="rId10" Type="http://schemas.openxmlformats.org/officeDocument/2006/relationships/hyperlink" Target="https://www.ihe.net/uploadedFiles/Documents/PCC/IHE_PCC_Suppl_RPM.pdf" TargetMode="External"/><Relationship Id="rId4" Type="http://schemas.openxmlformats.org/officeDocument/2006/relationships/hyperlink" Target="http://www.ihe.net/uploadedFiles/Documents/PCC/IHE_PCC_Suppl_RECON.pdf" TargetMode="External"/><Relationship Id="rId9" Type="http://schemas.openxmlformats.org/officeDocument/2006/relationships/hyperlink" Target="http://ihe.net/uploadedFiles/Documents/PCC/IHE_PCC_Suppl_RIPT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azelle.ihe.net/training#IHEtraining" TargetMode="External"/><Relationship Id="rId2" Type="http://schemas.openxmlformats.org/officeDocument/2006/relationships/hyperlink" Target="http://ihe.net/technical_frameworks/#I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urpleGl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" y="1453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61" y="1905000"/>
            <a:ext cx="8463063" cy="356926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5A4099"/>
                </a:solidFill>
                <a:latin typeface="Arial"/>
                <a:cs typeface="Arial"/>
              </a:rPr>
              <a:t>IHE IT Infrastructure</a:t>
            </a:r>
            <a:br>
              <a:rPr lang="en-US" sz="3200" b="1" dirty="0">
                <a:solidFill>
                  <a:srgbClr val="5A4099"/>
                </a:solidFill>
                <a:latin typeface="Arial"/>
                <a:cs typeface="Arial"/>
              </a:rPr>
            </a:br>
            <a:r>
              <a:rPr lang="en-US" sz="3200" b="1" dirty="0">
                <a:solidFill>
                  <a:srgbClr val="5A4099"/>
                </a:solidFill>
                <a:latin typeface="Arial"/>
                <a:cs typeface="Arial"/>
              </a:rPr>
              <a:t>Domain Committee Update</a:t>
            </a:r>
            <a:br>
              <a:rPr lang="en-US" sz="2800" dirty="0">
                <a:latin typeface="Arial Narrow" panose="020B0606020202030204" pitchFamily="34" charset="0"/>
              </a:rPr>
            </a:br>
            <a:br>
              <a:rPr lang="en-US" sz="2800" dirty="0">
                <a:latin typeface="Arial Narrow" panose="020B0606020202030204" pitchFamily="34" charset="0"/>
              </a:rPr>
            </a:br>
            <a:r>
              <a:rPr lang="en-US" sz="2800" b="1" dirty="0" err="1">
                <a:latin typeface="Arial Narrow" panose="020B0606020202030204" pitchFamily="34" charset="0"/>
              </a:rPr>
              <a:t>Journée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</a:rPr>
              <a:t>Interop'Santé</a:t>
            </a:r>
            <a:r>
              <a:rPr lang="en-US" sz="2800" b="1" dirty="0">
                <a:latin typeface="Arial Narrow" panose="020B0606020202030204" pitchFamily="34" charset="0"/>
              </a:rPr>
              <a:t> </a:t>
            </a:r>
            <a:br>
              <a:rPr lang="en-US" sz="3200" dirty="0"/>
            </a:br>
            <a:r>
              <a:rPr lang="en-US" sz="2400" dirty="0">
                <a:solidFill>
                  <a:srgbClr val="002060"/>
                </a:solidFill>
              </a:rPr>
              <a:t>Tuesday, December 12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, 2017</a:t>
            </a:r>
            <a:endParaRPr lang="en-US"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892" y="5771602"/>
            <a:ext cx="6400800" cy="677859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Charles Parisot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, GE Healthcare</a:t>
            </a:r>
          </a:p>
          <a:p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ITI Technical and Planning Member and Past Co-chair</a:t>
            </a:r>
          </a:p>
        </p:txBody>
      </p:sp>
      <p:pic>
        <p:nvPicPr>
          <p:cNvPr id="5" name="Picture 4" descr="ih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72" y="546634"/>
            <a:ext cx="4189040" cy="1142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720922" y="2420254"/>
            <a:ext cx="8161438" cy="2832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mXDE</a:t>
            </a:r>
            <a:endParaRPr lang="de-A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713778" y="3731050"/>
            <a:ext cx="7844434" cy="11120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AT" b="1" dirty="0">
                <a:solidFill>
                  <a:schemeClr val="bg1"/>
                </a:solidFill>
              </a:rPr>
              <a:t>QEDm</a:t>
            </a:r>
          </a:p>
        </p:txBody>
      </p:sp>
      <p:sp>
        <p:nvSpPr>
          <p:cNvPr id="37" name="Rechteck 36"/>
          <p:cNvSpPr/>
          <p:nvPr/>
        </p:nvSpPr>
        <p:spPr>
          <a:xfrm>
            <a:off x="720922" y="2574132"/>
            <a:ext cx="7844434" cy="819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de-AT" b="1" dirty="0">
                <a:solidFill>
                  <a:schemeClr val="bg1"/>
                </a:solidFill>
              </a:rPr>
              <a:t>XDS &amp; MHD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3267"/>
            <a:ext cx="8229600" cy="1142246"/>
          </a:xfrm>
        </p:spPr>
        <p:txBody>
          <a:bodyPr>
            <a:normAutofit fontScale="90000"/>
          </a:bodyPr>
          <a:lstStyle/>
          <a:p>
            <a:r>
              <a:rPr lang="de-AT" b="1" dirty="0"/>
              <a:t>mXDE</a:t>
            </a:r>
            <a:r>
              <a:rPr lang="de-AT" dirty="0"/>
              <a:t> combines XDS/MHD &amp; QEDm</a:t>
            </a:r>
            <a:br>
              <a:rPr lang="de-AT" dirty="0"/>
            </a:br>
            <a:r>
              <a:rPr lang="fr-FR" sz="2000" dirty="0"/>
              <a:t>Mobile Cross-Enterprise Document Data </a:t>
            </a:r>
            <a:r>
              <a:rPr lang="fr-FR" sz="2000" dirty="0" err="1"/>
              <a:t>Element</a:t>
            </a:r>
            <a:r>
              <a:rPr lang="fr-FR" sz="2000" dirty="0"/>
              <a:t> Extraction</a:t>
            </a:r>
            <a:endParaRPr lang="de-AT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4474" y="1345539"/>
            <a:ext cx="8361470" cy="4493027"/>
          </a:xfrm>
        </p:spPr>
        <p:txBody>
          <a:bodyPr anchor="b"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information sharing relies on different granularity of exchanges: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Document-Level Granularity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optimum to ensure that contained data has clarity of context in care delivery and reflects source attestation (responsibility) of clinical data shared</a:t>
            </a: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Data Element-Level Granularity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optimum when list of Data Elements relevant to a “time span” or a set of encounters are of interest (e.g.: the list of allergies at the time of medication dispensation, or information reconciliation at the time of hospital admission)</a:t>
            </a:r>
          </a:p>
          <a:p>
            <a:pPr marL="400050" lvl="1" indent="0" algn="r"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B111-6FAB-F046-BCAF-8DAEB508C6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18530" y="5328004"/>
            <a:ext cx="8126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Both granularity levels deliver different benefits and their efficient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coexistence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is the objective of 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mXDE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157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37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67448"/>
            <a:ext cx="5846233" cy="74760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5A4099"/>
                </a:solidFill>
                <a:latin typeface="Arial"/>
                <a:cs typeface="Arial"/>
              </a:rPr>
              <a:t>Do Clinicians need both levels 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969" y="1195754"/>
            <a:ext cx="7953274" cy="5419358"/>
          </a:xfrm>
          <a:noFill/>
        </p:spPr>
        <p:txBody>
          <a:bodyPr>
            <a:noAutofit/>
          </a:bodyPr>
          <a:lstStyle/>
          <a:p>
            <a:pPr marL="180975" lvl="1" indent="-180975" algn="l">
              <a:spcBef>
                <a:spcPts val="0"/>
              </a:spcBef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Element-Level Granularity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Valuable when coded data elements exists. But only provides a “microscopic” view of a patients record.  Clinically meaningful navigation to related data-elements is challenging.</a:t>
            </a:r>
          </a:p>
          <a:p>
            <a:pPr marL="180975" lvl="1" algn="l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clinical data is shared across different organizations, clinicians ask if a specific data element is relevant: </a:t>
            </a:r>
          </a:p>
          <a:p>
            <a:pPr marL="433388" lvl="1" indent="-252413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care context was this “observation” made ?  </a:t>
            </a:r>
          </a:p>
          <a:p>
            <a:pPr marL="433388" lvl="1" indent="-252413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whom ? Were they other important elements ?</a:t>
            </a:r>
          </a:p>
          <a:p>
            <a:pPr marL="180975" lvl="1" indent="-180975" algn="l">
              <a:spcBef>
                <a:spcPts val="0"/>
              </a:spcBef>
              <a:spcAft>
                <a:spcPts val="1200"/>
              </a:spcAft>
            </a:pPr>
            <a:r>
              <a:rPr 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Document-Level Granularity</a:t>
            </a:r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Coded data elements and textual notes are assembled in relation to an encounter, a specific care context, under the responsibility of a health professional (team) within a care delivery organization.</a:t>
            </a:r>
          </a:p>
          <a:p>
            <a:pPr marL="0" lvl="1" algn="l">
              <a:spcBef>
                <a:spcPts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mXDE automates “one click” jumping from a data-element of interest to the encounter summary(</a:t>
            </a:r>
            <a:r>
              <a:rPr lang="en-US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where observed ?</a:t>
            </a:r>
            <a:endParaRPr lang="en-US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h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" y="213052"/>
            <a:ext cx="2299752" cy="6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8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97BF-8E91-416A-8D6E-B26D1281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50895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mXDE</a:t>
            </a:r>
            <a:r>
              <a:rPr lang="en-US" dirty="0"/>
              <a:t> Information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B6720-BE7C-427C-995B-5BABAEED5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8" y="1552073"/>
            <a:ext cx="4018548" cy="4932948"/>
          </a:xfrm>
        </p:spPr>
        <p:txBody>
          <a:bodyPr>
            <a:normAutofit/>
          </a:bodyPr>
          <a:lstStyle/>
          <a:p>
            <a:pPr marL="360363" indent="-360363">
              <a:buFont typeface="+mj-lt"/>
              <a:buAutoNum type="arabicPeriod"/>
            </a:pPr>
            <a:r>
              <a:rPr lang="en-US" sz="1600" b="1" dirty="0"/>
              <a:t>Specific data elements are extracted from the structured documents per </a:t>
            </a:r>
            <a:r>
              <a:rPr lang="en-US" sz="1600" b="1" dirty="0" err="1"/>
              <a:t>mXDE</a:t>
            </a:r>
            <a:r>
              <a:rPr lang="en-US" sz="1600" b="1" dirty="0"/>
              <a:t> Profile.</a:t>
            </a:r>
          </a:p>
          <a:p>
            <a:pPr marL="360363" indent="-360363">
              <a:buNone/>
            </a:pPr>
            <a:endParaRPr lang="en-US" sz="1600" b="1" dirty="0"/>
          </a:p>
          <a:p>
            <a:pPr marL="360363" indent="-360363">
              <a:buFont typeface="+mj-lt"/>
              <a:buAutoNum type="arabicPeriod" startAt="2"/>
            </a:pPr>
            <a:r>
              <a:rPr lang="en-US" sz="1600" b="1" dirty="0"/>
              <a:t>Data elements (e.g. allergies) queried using the FHIR based </a:t>
            </a:r>
            <a:r>
              <a:rPr lang="en-US" sz="1600" b="1" dirty="0" err="1"/>
              <a:t>QEDm</a:t>
            </a:r>
            <a:r>
              <a:rPr lang="en-US" sz="1600" b="1" dirty="0"/>
              <a:t> Profile (</a:t>
            </a:r>
            <a:r>
              <a:rPr lang="en-US" sz="1600" b="1" dirty="0" err="1"/>
              <a:t>Query_for_Existing_Data_for_Mobile</a:t>
            </a:r>
            <a:r>
              <a:rPr lang="en-US" sz="1600" b="1" dirty="0"/>
              <a:t>).</a:t>
            </a:r>
          </a:p>
          <a:p>
            <a:pPr marL="0" indent="0">
              <a:buNone/>
            </a:pPr>
            <a:endParaRPr lang="en-US" sz="1600" b="1" dirty="0"/>
          </a:p>
          <a:p>
            <a:pPr>
              <a:buFont typeface="+mj-lt"/>
              <a:buAutoNum type="arabicPeriod" startAt="3"/>
            </a:pPr>
            <a:r>
              <a:rPr lang="en-US" sz="1600" b="1" dirty="0"/>
              <a:t>Each data element is referenced to the document(s) from which it was extracted per </a:t>
            </a:r>
            <a:r>
              <a:rPr lang="en-US" sz="1600" b="1" dirty="0" err="1"/>
              <a:t>mXDE</a:t>
            </a:r>
            <a:r>
              <a:rPr lang="en-US" sz="1600" b="1" dirty="0"/>
              <a:t> Profile.</a:t>
            </a:r>
          </a:p>
          <a:p>
            <a:pPr marL="0" indent="0">
              <a:buNone/>
            </a:pPr>
            <a:endParaRPr lang="en-US" sz="1600" b="1" dirty="0"/>
          </a:p>
          <a:p>
            <a:pPr marL="360363" indent="-360363">
              <a:buFont typeface="+mj-lt"/>
              <a:buAutoNum type="arabicPeriod" startAt="4"/>
            </a:pPr>
            <a:r>
              <a:rPr lang="en-US" sz="1600" b="1" dirty="0"/>
              <a:t>Clinician accesses context of any data element of interest using source documents (XDS, MHD Profiles) providing the clinical context in which the observation was recorded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7A313-2196-4140-9B0A-069C5DD8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895" y="0"/>
            <a:ext cx="4993105" cy="68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BEE0-4384-4356-8E00-BBF374A3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24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A4099"/>
                </a:solidFill>
                <a:latin typeface="Arial"/>
                <a:cs typeface="Arial"/>
              </a:rPr>
              <a:t>Web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D9A3-3838-42E4-90E5-47FB4869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774700"/>
            <a:ext cx="8686800" cy="60833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IHE Technical Frameworks</a:t>
            </a:r>
          </a:p>
          <a:p>
            <a:pPr lvl="1"/>
            <a:r>
              <a:rPr lang="en-US" sz="1800" dirty="0">
                <a:hlinkClick r:id="rId2"/>
              </a:rPr>
              <a:t> http://www.ihe.net/Technical_Framework/index.cfm#IT</a:t>
            </a:r>
            <a:endParaRPr lang="en-US" sz="1800" b="1" dirty="0"/>
          </a:p>
          <a:p>
            <a:pPr marL="457200" lvl="1" indent="0">
              <a:buNone/>
            </a:pPr>
            <a:r>
              <a:rPr lang="en-US" sz="1400" dirty="0"/>
              <a:t> </a:t>
            </a:r>
          </a:p>
          <a:p>
            <a:r>
              <a:rPr lang="en-US" sz="2000" b="1" dirty="0"/>
              <a:t>ITI profile summaries</a:t>
            </a:r>
          </a:p>
          <a:p>
            <a:pPr lvl="1"/>
            <a:r>
              <a:rPr lang="en-US" sz="1600" dirty="0">
                <a:hlinkClick r:id="rId3"/>
              </a:rPr>
              <a:t>http://wiki.ihe.net/index.php?title=Profiles</a:t>
            </a:r>
            <a:r>
              <a:rPr lang="en-US" sz="1600" dirty="0"/>
              <a:t>  - </a:t>
            </a:r>
            <a:r>
              <a:rPr lang="en-US" sz="1600" dirty="0" err="1"/>
              <a:t>IHE_IT_Infrastructure_Profiles</a:t>
            </a:r>
            <a:endParaRPr lang="en-US" sz="1600" dirty="0"/>
          </a:p>
          <a:p>
            <a:endParaRPr lang="en-US" sz="2000" b="1" dirty="0"/>
          </a:p>
          <a:p>
            <a:r>
              <a:rPr lang="en-US" sz="2000" b="1" dirty="0" err="1"/>
              <a:t>Connectathon</a:t>
            </a:r>
            <a:r>
              <a:rPr lang="en-US" sz="2000" b="1" dirty="0"/>
              <a:t> Info:</a:t>
            </a:r>
          </a:p>
          <a:p>
            <a:pPr lvl="1"/>
            <a:r>
              <a:rPr lang="en-US" sz="1400" dirty="0"/>
              <a:t>Europe  - </a:t>
            </a:r>
            <a:r>
              <a:rPr lang="en-US" sz="1400" dirty="0">
                <a:hlinkClick r:id="rId4"/>
              </a:rPr>
              <a:t>http://www.ihe-europe.net/connectathon/connectathon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North America – </a:t>
            </a:r>
            <a:r>
              <a:rPr lang="en-US" sz="1400" dirty="0">
                <a:hlinkClick r:id="rId5"/>
              </a:rPr>
              <a:t>http://iheusa.org/connectathon.aspx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Connectathon</a:t>
            </a:r>
            <a:r>
              <a:rPr lang="en-US" sz="1400" dirty="0"/>
              <a:t> Results Database - </a:t>
            </a:r>
            <a:r>
              <a:rPr lang="en-US" sz="1400" dirty="0">
                <a:hlinkClick r:id="rId6"/>
              </a:rPr>
              <a:t>http://connectathon-results.ihe.net/</a:t>
            </a:r>
            <a:r>
              <a:rPr lang="en-US" sz="1400" dirty="0"/>
              <a:t> </a:t>
            </a:r>
          </a:p>
          <a:p>
            <a:endParaRPr lang="en-US" sz="2000" b="1" dirty="0"/>
          </a:p>
          <a:p>
            <a:r>
              <a:rPr lang="en-US" sz="2000" b="1" dirty="0"/>
              <a:t>Learn More:</a:t>
            </a:r>
          </a:p>
          <a:p>
            <a:pPr lvl="1"/>
            <a:r>
              <a:rPr lang="en-US" sz="1800" dirty="0"/>
              <a:t>IHE Int’l Webinar Series - </a:t>
            </a:r>
            <a:r>
              <a:rPr lang="en-US" sz="1800" dirty="0">
                <a:hlinkClick r:id="rId7"/>
              </a:rPr>
              <a:t>http://ihe.net/Webinars/</a:t>
            </a:r>
            <a:r>
              <a:rPr lang="en-US" sz="1800" dirty="0"/>
              <a:t> </a:t>
            </a:r>
          </a:p>
          <a:p>
            <a:endParaRPr lang="en-US" sz="2000" b="1" dirty="0"/>
          </a:p>
          <a:p>
            <a:r>
              <a:rPr lang="en-US" sz="2000" b="1" dirty="0"/>
              <a:t>Google Groups</a:t>
            </a:r>
          </a:p>
          <a:p>
            <a:pPr lvl="1"/>
            <a:r>
              <a:rPr lang="en-US" sz="1400" dirty="0"/>
              <a:t>How to join: 	</a:t>
            </a:r>
            <a:r>
              <a:rPr lang="en-US" sz="1400" dirty="0">
                <a:hlinkClick r:id="rId8"/>
              </a:rPr>
              <a:t>https://groups.google.com/forum/#!search/ihe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ITI Planning Committee: </a:t>
            </a:r>
            <a:r>
              <a:rPr lang="en-US" sz="1400" dirty="0">
                <a:hlinkClick r:id="rId9"/>
              </a:rPr>
              <a:t>https://groups.google.com/d/forum/itiplan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ITI Technical Committee: </a:t>
            </a:r>
            <a:r>
              <a:rPr lang="en-US" sz="1400" dirty="0">
                <a:hlinkClick r:id="rId10"/>
              </a:rPr>
              <a:t>https://groups.google.com/d/forum/ititech</a:t>
            </a:r>
            <a:r>
              <a:rPr lang="en-US" sz="1400" dirty="0"/>
              <a:t> </a:t>
            </a:r>
          </a:p>
          <a:p>
            <a:endParaRPr lang="en-US" sz="2000" b="1" dirty="0"/>
          </a:p>
          <a:p>
            <a:r>
              <a:rPr lang="en-US" sz="2000" b="1" dirty="0"/>
              <a:t>Vendor and Product Information:</a:t>
            </a:r>
            <a:endParaRPr lang="en-US" sz="1600" dirty="0"/>
          </a:p>
          <a:p>
            <a:pPr lvl="1"/>
            <a:r>
              <a:rPr lang="en-US" sz="1400" dirty="0"/>
              <a:t>IHE Product Registry (for providers &amp; purchasers -- which products have IHE capabilities)</a:t>
            </a:r>
          </a:p>
          <a:p>
            <a:pPr lvl="1"/>
            <a:r>
              <a:rPr lang="en-US" sz="1400" dirty="0">
                <a:hlinkClick r:id="rId11"/>
              </a:rPr>
              <a:t>http://product-registry.ihe.net/PR/home.seam</a:t>
            </a:r>
            <a:r>
              <a:rPr lang="en-US" sz="1400" dirty="0"/>
              <a:t>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754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BEE0-4384-4356-8E00-BBF374A3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4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A4099"/>
                </a:solidFill>
                <a:latin typeface="Arial"/>
                <a:cs typeface="Arial"/>
              </a:rPr>
              <a:t>IT Infrastructure Domain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D9A3-3838-42E4-90E5-47FB4869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232400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IT Infrastructure concentrates on:</a:t>
            </a:r>
          </a:p>
          <a:p>
            <a:pPr lvl="1"/>
            <a:r>
              <a:rPr lang="en-US" dirty="0"/>
              <a:t>Document Sharing</a:t>
            </a:r>
          </a:p>
          <a:p>
            <a:pPr lvl="1"/>
            <a:r>
              <a:rPr lang="en-US" dirty="0"/>
              <a:t>Security and Privacy</a:t>
            </a:r>
          </a:p>
          <a:p>
            <a:pPr lvl="1"/>
            <a:r>
              <a:rPr lang="en-US" dirty="0"/>
              <a:t>Provider and Patient Identity Services</a:t>
            </a:r>
          </a:p>
          <a:p>
            <a:pPr lvl="1"/>
            <a:r>
              <a:rPr lang="en-US" dirty="0"/>
              <a:t>REST-based exchange</a:t>
            </a:r>
          </a:p>
          <a:p>
            <a:pPr lvl="1"/>
            <a:r>
              <a:rPr lang="en-US" dirty="0"/>
              <a:t>Workflow Management</a:t>
            </a:r>
          </a:p>
          <a:p>
            <a:pPr lvl="1"/>
            <a:r>
              <a:rPr lang="en-US" dirty="0"/>
              <a:t>Other Infrastructure and whitepapers</a:t>
            </a:r>
          </a:p>
          <a:p>
            <a:endParaRPr lang="en-US" dirty="0"/>
          </a:p>
          <a:p>
            <a:r>
              <a:rPr lang="en-US" sz="3800" b="1" dirty="0"/>
              <a:t>Sponsors:</a:t>
            </a:r>
          </a:p>
          <a:p>
            <a:pPr lvl="1"/>
            <a:r>
              <a:rPr lang="en-US" dirty="0"/>
              <a:t>Health Information Management Systems Society (HIMSS): </a:t>
            </a:r>
            <a:r>
              <a:rPr lang="en-US" dirty="0">
                <a:hlinkClick r:id="rId2"/>
              </a:rPr>
              <a:t>www.himss.org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ASIP Santé- </a:t>
            </a:r>
            <a:r>
              <a:rPr lang="en-US" dirty="0">
                <a:hlinkClick r:id="rId3"/>
              </a:rPr>
              <a:t>http://esante.gouv.fr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3800" b="1" dirty="0"/>
              <a:t>Committee participation includes:</a:t>
            </a:r>
          </a:p>
          <a:p>
            <a:pPr lvl="1"/>
            <a:r>
              <a:rPr lang="en-US" dirty="0"/>
              <a:t>Austria, Belgium, Canada, France, Germany, Italy, Japan, Netherlands, South Africa, United States, Switzerland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5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BEE0-4384-4356-8E00-BBF374A3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524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A4099"/>
                </a:solidFill>
                <a:latin typeface="Arial"/>
                <a:cs typeface="Arial"/>
              </a:rPr>
              <a:t>Profiles for Document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D9A3-3838-42E4-90E5-47FB4869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4700"/>
            <a:ext cx="8686800" cy="5803900"/>
          </a:xfrm>
        </p:spPr>
        <p:txBody>
          <a:bodyPr>
            <a:normAutofit fontScale="70000" lnSpcReduction="20000"/>
          </a:bodyPr>
          <a:lstStyle/>
          <a:p>
            <a:r>
              <a:rPr lang="en-US" sz="3300" b="1" dirty="0"/>
              <a:t>Sharing documents within a community:</a:t>
            </a:r>
          </a:p>
          <a:p>
            <a:pPr lvl="1"/>
            <a:r>
              <a:rPr lang="en-US" dirty="0" err="1"/>
              <a:t>XDS.b</a:t>
            </a:r>
            <a:r>
              <a:rPr lang="en-US" dirty="0"/>
              <a:t> – Cross-Enterprise Document Sharing</a:t>
            </a:r>
          </a:p>
          <a:p>
            <a:pPr lvl="1"/>
            <a:r>
              <a:rPr lang="en-US" dirty="0"/>
              <a:t>XDR – Cross-Enterprise Reliable Interchange (Point-to-point)</a:t>
            </a:r>
          </a:p>
          <a:p>
            <a:pPr lvl="1"/>
            <a:r>
              <a:rPr lang="en-US" dirty="0"/>
              <a:t>XDM – Cross- Enterprise sharing Exchange Media (e-mail &amp; media)</a:t>
            </a:r>
          </a:p>
          <a:p>
            <a:pPr lvl="1"/>
            <a:r>
              <a:rPr lang="en-US" dirty="0"/>
              <a:t>XDS-SD – Scanned Documents</a:t>
            </a:r>
          </a:p>
          <a:p>
            <a:r>
              <a:rPr lang="en-US" sz="3300" b="1" dirty="0"/>
              <a:t>Sharing documents between communities:</a:t>
            </a:r>
          </a:p>
          <a:p>
            <a:pPr lvl="1"/>
            <a:r>
              <a:rPr lang="en-US" dirty="0"/>
              <a:t>XCA – Cross-Community Document Sharing</a:t>
            </a:r>
          </a:p>
          <a:p>
            <a:r>
              <a:rPr lang="en-US" sz="3400" b="1" dirty="0"/>
              <a:t>Enhancements for document sharing:</a:t>
            </a:r>
          </a:p>
          <a:p>
            <a:pPr lvl="1"/>
            <a:r>
              <a:rPr lang="en-US" dirty="0"/>
              <a:t>MPQ – Multi-patient Query</a:t>
            </a:r>
          </a:p>
          <a:p>
            <a:pPr lvl="1"/>
            <a:r>
              <a:rPr lang="en-US" dirty="0"/>
              <a:t>DSUB – Document Metadata Subscription (TI)</a:t>
            </a:r>
          </a:p>
          <a:p>
            <a:pPr lvl="1"/>
            <a:r>
              <a:rPr lang="en-US" dirty="0"/>
              <a:t>Metadata Update (TI)</a:t>
            </a:r>
          </a:p>
          <a:p>
            <a:r>
              <a:rPr lang="en-US" sz="3400" b="1" dirty="0">
                <a:solidFill>
                  <a:srgbClr val="FF0000"/>
                </a:solidFill>
              </a:rPr>
              <a:t>New in 2015-2017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XCDR - Cross-Community Document Reliable Interchange. </a:t>
            </a:r>
            <a:r>
              <a:rPr lang="en-US" sz="2600" i="1" dirty="0">
                <a:solidFill>
                  <a:srgbClr val="FF0000"/>
                </a:solidFill>
              </a:rPr>
              <a:t>It enables XDW support with Cross-Communities (XCA)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MHD - Mobile Access to Health Documents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RMD – Remove Metadata and Documents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mXDE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fr-FR" dirty="0">
                <a:solidFill>
                  <a:srgbClr val="FF0000"/>
                </a:solidFill>
              </a:rPr>
              <a:t>Mobile Cross-Enterprise Document Data </a:t>
            </a:r>
            <a:r>
              <a:rPr lang="fr-FR" dirty="0" err="1">
                <a:solidFill>
                  <a:srgbClr val="FF0000"/>
                </a:solidFill>
              </a:rPr>
              <a:t>Element</a:t>
            </a:r>
            <a:r>
              <a:rPr lang="fr-FR" dirty="0">
                <a:solidFill>
                  <a:srgbClr val="FF0000"/>
                </a:solidFill>
              </a:rPr>
              <a:t> Extraction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BEE0-4384-4356-8E00-BBF374A3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524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A4099"/>
                </a:solidFill>
                <a:latin typeface="Arial"/>
                <a:cs typeface="Arial"/>
              </a:rPr>
              <a:t>Profiles for Patient &amp; Provider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D9A3-3838-42E4-90E5-47FB4869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4700"/>
            <a:ext cx="8686800" cy="5803900"/>
          </a:xfrm>
        </p:spPr>
        <p:txBody>
          <a:bodyPr>
            <a:normAutofit fontScale="92500" lnSpcReduction="20000"/>
          </a:bodyPr>
          <a:lstStyle/>
          <a:p>
            <a:r>
              <a:rPr lang="en-US" sz="3300" b="1" dirty="0"/>
              <a:t>Provider and Patient Identity:</a:t>
            </a:r>
          </a:p>
          <a:p>
            <a:pPr lvl="1"/>
            <a:r>
              <a:rPr lang="en-US" dirty="0"/>
              <a:t>PDQ, PDQ v3– Patient Demographic Query Services</a:t>
            </a:r>
          </a:p>
          <a:p>
            <a:pPr lvl="1"/>
            <a:r>
              <a:rPr lang="en-US" dirty="0"/>
              <a:t>PIX, PIX v3 – Patient Identifier Cross-Reference	</a:t>
            </a:r>
          </a:p>
          <a:p>
            <a:pPr lvl="1"/>
            <a:r>
              <a:rPr lang="en-US" dirty="0"/>
              <a:t>XCPD – Cross Community Patient Discovery	</a:t>
            </a:r>
          </a:p>
          <a:p>
            <a:pPr lvl="1"/>
            <a:r>
              <a:rPr lang="en-US" dirty="0"/>
              <a:t>XPID – XDS Affinity Domain Patient ID Change Management (TI)</a:t>
            </a:r>
          </a:p>
          <a:p>
            <a:pPr lvl="1"/>
            <a:r>
              <a:rPr lang="en-US" dirty="0"/>
              <a:t>PAM – Patient Administration	</a:t>
            </a:r>
          </a:p>
          <a:p>
            <a:pPr lvl="1"/>
            <a:r>
              <a:rPr lang="en-US" dirty="0"/>
              <a:t>PLT – Patient Location Tracking (TI)</a:t>
            </a:r>
          </a:p>
          <a:p>
            <a:pPr lvl="1"/>
            <a:r>
              <a:rPr lang="en-US" dirty="0"/>
              <a:t>HPD – Healthcare Provider Directory, including Federation (TI)</a:t>
            </a:r>
          </a:p>
          <a:p>
            <a:r>
              <a:rPr lang="en-US" sz="3400" b="1" dirty="0">
                <a:solidFill>
                  <a:srgbClr val="FF0000"/>
                </a:solidFill>
              </a:rPr>
              <a:t>New in 2015-2017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PDQm</a:t>
            </a:r>
            <a:r>
              <a:rPr lang="en-US" dirty="0">
                <a:solidFill>
                  <a:srgbClr val="FF0000"/>
                </a:solidFill>
              </a:rPr>
              <a:t> - Patient Demographics Query for Mobile (TI)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PIXm</a:t>
            </a:r>
            <a:r>
              <a:rPr lang="en-US" dirty="0">
                <a:solidFill>
                  <a:srgbClr val="FF0000"/>
                </a:solidFill>
              </a:rPr>
              <a:t> - Patient Identifier Cross-reference for Mobile (TI)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CSD – Care Service Discovery (TI)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BEE0-4384-4356-8E00-BBF374A3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524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A4099"/>
                </a:solidFill>
                <a:latin typeface="Arial"/>
                <a:cs typeface="Arial"/>
              </a:rPr>
              <a:t>Profiles for Security and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D9A3-3838-42E4-90E5-47FB4869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4600"/>
            <a:ext cx="8686800" cy="53340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ATNA – Audit Trail and Node Authentication</a:t>
            </a:r>
          </a:p>
          <a:p>
            <a:pPr lvl="1"/>
            <a:r>
              <a:rPr lang="en-US" dirty="0"/>
              <a:t>BPPC – Basic Patient Privacy Consents</a:t>
            </a:r>
          </a:p>
          <a:p>
            <a:pPr lvl="1"/>
            <a:r>
              <a:rPr lang="en-US" dirty="0"/>
              <a:t>XUA – Cross-Enterprise User Assertion</a:t>
            </a:r>
          </a:p>
          <a:p>
            <a:pPr lvl="1"/>
            <a:r>
              <a:rPr lang="en-US" dirty="0"/>
              <a:t>DEN – Document Encryption (TI)</a:t>
            </a:r>
          </a:p>
          <a:p>
            <a:pPr lvl="1"/>
            <a:r>
              <a:rPr lang="en-US" dirty="0" err="1"/>
              <a:t>SeR</a:t>
            </a:r>
            <a:r>
              <a:rPr lang="en-US" dirty="0"/>
              <a:t> - Secure Retrieve (TI)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400" b="1" dirty="0">
                <a:solidFill>
                  <a:srgbClr val="FF0000"/>
                </a:solidFill>
              </a:rPr>
              <a:t>New in 2015-2017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DSG - Document Digital Signature (TI; rev 2)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APPC - Advanced Patient Privacy Consents (TI)</a:t>
            </a:r>
          </a:p>
        </p:txBody>
      </p:sp>
    </p:spTree>
    <p:extLst>
      <p:ext uri="{BB962C8B-B14F-4D97-AF65-F5344CB8AC3E}">
        <p14:creationId xmlns:p14="http://schemas.microsoft.com/office/powerpoint/2010/main" val="30352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C7E9-AE8B-4C42-B1D8-298354B7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2112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50858"/>
                </a:solidFill>
                <a:latin typeface="Helvetica Neue"/>
              </a:rPr>
              <a:t>REST-based IHE Profiles </a:t>
            </a:r>
            <a:br>
              <a:rPr lang="en-US" dirty="0">
                <a:solidFill>
                  <a:srgbClr val="250858"/>
                </a:solidFill>
                <a:latin typeface="Helvetica Neue"/>
              </a:rPr>
            </a:br>
            <a:r>
              <a:rPr lang="en-US" sz="2700" dirty="0">
                <a:solidFill>
                  <a:srgbClr val="250858"/>
                </a:solidFill>
                <a:latin typeface="Helvetica Neue"/>
              </a:rPr>
              <a:t>(Trial Implementation based on HL7 FHIR </a:t>
            </a:r>
            <a:r>
              <a:rPr lang="en-US" sz="2200" dirty="0">
                <a:solidFill>
                  <a:srgbClr val="250858"/>
                </a:solidFill>
                <a:latin typeface="Helvetica Neue"/>
              </a:rPr>
              <a:t>STU3*</a:t>
            </a:r>
            <a:r>
              <a:rPr lang="en-US" sz="2700" dirty="0">
                <a:solidFill>
                  <a:srgbClr val="250858"/>
                </a:solidFill>
                <a:latin typeface="Helvetica Neue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1DFC-2AF2-4370-BE81-B247BDAF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52197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>
                <a:solidFill>
                  <a:srgbClr val="666666"/>
                </a:solidFill>
                <a:latin typeface="inherit"/>
              </a:rPr>
              <a:t>IT Infrastructure (ITI) Profiles</a:t>
            </a:r>
            <a:endParaRPr lang="en-US" dirty="0">
              <a:solidFill>
                <a:srgbClr val="666666"/>
              </a:solidFill>
              <a:latin typeface="proxima-nova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2"/>
              </a:rPr>
              <a:t>Patient Demographics Query for Mobile (</a:t>
            </a:r>
            <a:r>
              <a:rPr lang="en-US" sz="2400" dirty="0" err="1">
                <a:solidFill>
                  <a:srgbClr val="2C66B1"/>
                </a:solidFill>
                <a:latin typeface="inherit"/>
                <a:hlinkClick r:id="rId2"/>
              </a:rPr>
              <a:t>PDQm</a:t>
            </a:r>
            <a:r>
              <a:rPr lang="en-US" sz="2400" dirty="0">
                <a:solidFill>
                  <a:srgbClr val="2C66B1"/>
                </a:solidFill>
                <a:latin typeface="inherit"/>
                <a:hlinkClick r:id="rId2"/>
              </a:rPr>
              <a:t>) Profile* 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3"/>
              </a:rPr>
              <a:t>Patient Identifier Cross-reference for Mobile (</a:t>
            </a:r>
            <a:r>
              <a:rPr lang="en-US" sz="2400" dirty="0" err="1">
                <a:solidFill>
                  <a:srgbClr val="2C66B1"/>
                </a:solidFill>
                <a:latin typeface="inherit"/>
                <a:hlinkClick r:id="rId3"/>
              </a:rPr>
              <a:t>PIXm</a:t>
            </a:r>
            <a:r>
              <a:rPr lang="en-US" sz="2400" dirty="0">
                <a:solidFill>
                  <a:srgbClr val="2C66B1"/>
                </a:solidFill>
                <a:latin typeface="inherit"/>
                <a:hlinkClick r:id="rId3"/>
              </a:rPr>
              <a:t>) Profile* 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4"/>
              </a:rPr>
              <a:t>Mobile access to Health Documents (MHD) Profile* 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5"/>
              </a:rPr>
              <a:t>RESTful Query to ATNA Profile* </a:t>
            </a:r>
            <a:r>
              <a:rPr lang="en-US" sz="2400" dirty="0">
                <a:solidFill>
                  <a:srgbClr val="666666"/>
                </a:solidFill>
                <a:latin typeface="inherit"/>
              </a:rPr>
              <a:t>(Supplement to ATNA Profile)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6"/>
              </a:rPr>
              <a:t>Mobile Alert Communication Management (</a:t>
            </a:r>
            <a:r>
              <a:rPr lang="en-US" sz="2400" dirty="0" err="1">
                <a:solidFill>
                  <a:srgbClr val="2C66B1"/>
                </a:solidFill>
                <a:latin typeface="inherit"/>
                <a:hlinkClick r:id="rId6"/>
              </a:rPr>
              <a:t>mACM</a:t>
            </a:r>
            <a:r>
              <a:rPr lang="en-US" sz="2400" dirty="0">
                <a:solidFill>
                  <a:srgbClr val="2C66B1"/>
                </a:solidFill>
                <a:latin typeface="inherit"/>
                <a:hlinkClick r:id="rId6"/>
              </a:rPr>
              <a:t>) Profile* 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7"/>
              </a:rPr>
              <a:t>Mobile Care Services Discovery (</a:t>
            </a:r>
            <a:r>
              <a:rPr lang="en-US" sz="2400" dirty="0" err="1">
                <a:solidFill>
                  <a:srgbClr val="2C66B1"/>
                </a:solidFill>
                <a:latin typeface="inherit"/>
                <a:hlinkClick r:id="rId7"/>
              </a:rPr>
              <a:t>mCSD</a:t>
            </a:r>
            <a:r>
              <a:rPr lang="en-US" sz="2400" dirty="0">
                <a:solidFill>
                  <a:srgbClr val="2C66B1"/>
                </a:solidFill>
                <a:latin typeface="inherit"/>
                <a:hlinkClick r:id="rId7"/>
              </a:rPr>
              <a:t>) Profile</a:t>
            </a:r>
            <a:r>
              <a:rPr lang="en-US" sz="2400" dirty="0">
                <a:solidFill>
                  <a:srgbClr val="2C66B1"/>
                </a:solidFill>
                <a:latin typeface="inherit"/>
              </a:rPr>
              <a:t>*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8"/>
              </a:rPr>
              <a:t>Non-patient File Sharing (</a:t>
            </a:r>
            <a:r>
              <a:rPr lang="en-US" sz="2400" dirty="0" err="1">
                <a:solidFill>
                  <a:srgbClr val="2C66B1"/>
                </a:solidFill>
                <a:latin typeface="inherit"/>
                <a:hlinkClick r:id="rId8"/>
              </a:rPr>
              <a:t>NPFSm</a:t>
            </a:r>
            <a:r>
              <a:rPr lang="en-US" sz="2400" dirty="0">
                <a:solidFill>
                  <a:srgbClr val="2C66B1"/>
                </a:solidFill>
                <a:latin typeface="inherit"/>
                <a:hlinkClick r:id="rId8"/>
              </a:rPr>
              <a:t>) Profile</a:t>
            </a:r>
            <a:r>
              <a:rPr lang="en-US" sz="2400" dirty="0">
                <a:solidFill>
                  <a:srgbClr val="2C66B1"/>
                </a:solidFill>
                <a:latin typeface="inherit"/>
              </a:rPr>
              <a:t>*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9"/>
              </a:rPr>
              <a:t>Mobile Cross-Enterprise Document Data Element Extraction (</a:t>
            </a:r>
            <a:r>
              <a:rPr lang="en-US" sz="2400" dirty="0" err="1">
                <a:solidFill>
                  <a:srgbClr val="2C66B1"/>
                </a:solidFill>
                <a:latin typeface="inherit"/>
                <a:hlinkClick r:id="rId9"/>
              </a:rPr>
              <a:t>mXDE</a:t>
            </a:r>
            <a:r>
              <a:rPr lang="en-US" sz="2400" dirty="0">
                <a:solidFill>
                  <a:srgbClr val="2C66B1"/>
                </a:solidFill>
                <a:latin typeface="inherit"/>
                <a:hlinkClick r:id="rId9"/>
              </a:rPr>
              <a:t>) Profile</a:t>
            </a:r>
            <a:r>
              <a:rPr lang="en-US" sz="2400" dirty="0">
                <a:solidFill>
                  <a:srgbClr val="2C66B1"/>
                </a:solidFill>
                <a:latin typeface="inherit"/>
              </a:rPr>
              <a:t>*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89492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C7E9-AE8B-4C42-B1D8-298354B7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524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250858"/>
                </a:solidFill>
                <a:latin typeface="Helvetica Neue"/>
              </a:rPr>
              <a:t>Other IHE Profiles Leveraging HL7 FHIR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1DFC-2AF2-4370-BE81-B247BDAF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3600"/>
            <a:ext cx="8229600" cy="584200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sz="2400" b="1" dirty="0">
                <a:solidFill>
                  <a:srgbClr val="666666"/>
                </a:solidFill>
                <a:latin typeface="inherit"/>
              </a:rPr>
              <a:t>Patient Care Coordination (PCC) Profiles</a:t>
            </a:r>
            <a:endParaRPr lang="en-US" sz="2400" dirty="0">
              <a:solidFill>
                <a:srgbClr val="666666"/>
              </a:solidFill>
              <a:latin typeface="proxima-nova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2"/>
              </a:rPr>
              <a:t>Clinical Mapping (CMAP) Profile 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3"/>
              </a:rPr>
              <a:t>Guideline Appropriate Ordering (GAO) Profile 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4"/>
              </a:rPr>
              <a:t>Reconciliation of Clinical Content and Care Providers (RECON) Profile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5"/>
              </a:rPr>
              <a:t>Dynamic Care Planning (DCP) Profile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6"/>
              </a:rPr>
              <a:t>Dynamic Care Team Management (DCTM) Profile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latin typeface="inherit"/>
                <a:hlinkClick r:id="rId7"/>
              </a:rPr>
              <a:t>Point-of-Care Medical Device Tracking (PMDT) Profile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8"/>
              </a:rPr>
              <a:t>Query for Existing Data for Mobile (</a:t>
            </a:r>
            <a:r>
              <a:rPr lang="en-US" sz="2400" dirty="0" err="1">
                <a:solidFill>
                  <a:srgbClr val="2C66B1"/>
                </a:solidFill>
                <a:latin typeface="inherit"/>
                <a:hlinkClick r:id="rId8"/>
              </a:rPr>
              <a:t>QEDm</a:t>
            </a:r>
            <a:r>
              <a:rPr lang="en-US" sz="2400" dirty="0">
                <a:solidFill>
                  <a:srgbClr val="2C66B1"/>
                </a:solidFill>
                <a:latin typeface="inherit"/>
                <a:hlinkClick r:id="rId8"/>
              </a:rPr>
              <a:t>) Profile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  <a:latin typeface="inherit"/>
                <a:hlinkClick r:id="rId9"/>
              </a:rPr>
              <a:t>Routine Interfacility Patient Transport (RIPT) Profile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10"/>
              </a:rPr>
              <a:t>Remote Patient Monitoring (RPM) Profile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marL="0" indent="0" fontAlgn="base">
              <a:buNone/>
            </a:pPr>
            <a:endParaRPr lang="en-US" sz="2400" b="1" dirty="0">
              <a:solidFill>
                <a:srgbClr val="666666"/>
              </a:solidFill>
              <a:latin typeface="inherit"/>
            </a:endParaRPr>
          </a:p>
          <a:p>
            <a:pPr marL="0" indent="0" fontAlgn="base">
              <a:buNone/>
            </a:pPr>
            <a:r>
              <a:rPr lang="en-US" sz="2400" b="1" dirty="0">
                <a:solidFill>
                  <a:srgbClr val="666666"/>
                </a:solidFill>
                <a:latin typeface="inherit"/>
              </a:rPr>
              <a:t>Quality, Research and Public Health (QRPH) Profiles</a:t>
            </a:r>
            <a:endParaRPr lang="en-US" sz="2400" dirty="0">
              <a:solidFill>
                <a:srgbClr val="666666"/>
              </a:solidFill>
              <a:latin typeface="proxima-nova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11"/>
              </a:rPr>
              <a:t>Mobile Retrieve Form for Data Capture (</a:t>
            </a:r>
            <a:r>
              <a:rPr lang="en-US" sz="2400" dirty="0" err="1">
                <a:solidFill>
                  <a:srgbClr val="2C66B1"/>
                </a:solidFill>
                <a:latin typeface="inherit"/>
                <a:hlinkClick r:id="rId11"/>
              </a:rPr>
              <a:t>mRFD</a:t>
            </a:r>
            <a:r>
              <a:rPr lang="en-US" sz="2400" dirty="0">
                <a:solidFill>
                  <a:srgbClr val="2C66B1"/>
                </a:solidFill>
                <a:latin typeface="inherit"/>
                <a:hlinkClick r:id="rId11"/>
              </a:rPr>
              <a:t>) Profile</a:t>
            </a:r>
            <a:endParaRPr lang="en-US" sz="2400" dirty="0">
              <a:solidFill>
                <a:srgbClr val="666666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66B1"/>
                </a:solidFill>
                <a:latin typeface="inherit"/>
                <a:hlinkClick r:id="rId12"/>
              </a:rPr>
              <a:t>Vital Records Death Reporting (VRDR) Profile</a:t>
            </a:r>
            <a:endParaRPr lang="en-US" sz="2400" dirty="0">
              <a:solidFill>
                <a:srgbClr val="2C66B1"/>
              </a:solidFill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C66B1"/>
              </a:solidFill>
              <a:latin typeface="inherit"/>
            </a:endParaRPr>
          </a:p>
          <a:p>
            <a:pPr marL="0" indent="0" fontAlgn="base">
              <a:buNone/>
            </a:pPr>
            <a:r>
              <a:rPr lang="en-US" sz="1900" dirty="0">
                <a:solidFill>
                  <a:srgbClr val="2C66B1"/>
                </a:solidFill>
                <a:latin typeface="inherit"/>
                <a:sym typeface="Wingdings" panose="05000000000000000000" pitchFamily="2" charset="2"/>
              </a:rPr>
              <a:t> </a:t>
            </a:r>
            <a:r>
              <a:rPr lang="en-US" sz="2600" dirty="0">
                <a:hlinkClick r:id="rId13"/>
              </a:rPr>
              <a:t>View the full list of IHE Profiles Leveraging HL7 FHIR®</a:t>
            </a:r>
            <a:endParaRPr lang="en-US" sz="1900" dirty="0">
              <a:solidFill>
                <a:srgbClr val="666666"/>
              </a:solidFill>
              <a:latin typeface="inheri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890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BEE0-4384-4356-8E00-BBF374A3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24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5A4099"/>
                </a:solidFill>
                <a:latin typeface="Arial"/>
                <a:cs typeface="Arial"/>
              </a:rPr>
              <a:t>Profiles for Workflow </a:t>
            </a:r>
            <a:r>
              <a:rPr lang="en-US" sz="3200" b="1" dirty="0" err="1">
                <a:solidFill>
                  <a:srgbClr val="5A4099"/>
                </a:solidFill>
                <a:latin typeface="Arial"/>
                <a:cs typeface="Arial"/>
              </a:rPr>
              <a:t>Mgt</a:t>
            </a:r>
            <a:r>
              <a:rPr lang="en-US" sz="3200" b="1" dirty="0">
                <a:solidFill>
                  <a:srgbClr val="5A4099"/>
                </a:solidFill>
                <a:latin typeface="Arial"/>
                <a:cs typeface="Arial"/>
              </a:rPr>
              <a:t> and other Infrastructures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D9A3-3838-42E4-90E5-47FB48691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7900"/>
            <a:ext cx="86868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/>
              <a:t>Workflow Management</a:t>
            </a:r>
            <a:endParaRPr lang="en-US" dirty="0"/>
          </a:p>
          <a:p>
            <a:pPr lvl="1"/>
            <a:r>
              <a:rPr lang="en-US" dirty="0"/>
              <a:t>XDW – Cross Enterprise Document Workflow + Workflow Definitions (e.g. Basic Referral with </a:t>
            </a:r>
            <a:r>
              <a:rPr lang="en-US" dirty="0" err="1"/>
              <a:t>XbER</a:t>
            </a:r>
            <a:r>
              <a:rPr lang="en-US" dirty="0"/>
              <a:t>-WD)</a:t>
            </a:r>
          </a:p>
          <a:p>
            <a:pPr lvl="1"/>
            <a:r>
              <a:rPr lang="en-US" dirty="0"/>
              <a:t>RFD – Retrieve Form for Data Capture</a:t>
            </a:r>
          </a:p>
          <a:p>
            <a:pPr lvl="1"/>
            <a:endParaRPr lang="en-US" dirty="0"/>
          </a:p>
          <a:p>
            <a:r>
              <a:rPr lang="en-US" sz="4100" b="1" dirty="0"/>
              <a:t>Other Infrastructures</a:t>
            </a:r>
          </a:p>
          <a:p>
            <a:pPr lvl="1"/>
            <a:r>
              <a:rPr lang="en-US" dirty="0"/>
              <a:t>CT – Consistent Time (NTP)</a:t>
            </a:r>
          </a:p>
          <a:p>
            <a:pPr lvl="1"/>
            <a:r>
              <a:rPr lang="en-US" dirty="0"/>
              <a:t>SVS – Sharing Value Sets</a:t>
            </a:r>
          </a:p>
          <a:p>
            <a:pPr lvl="1"/>
            <a:r>
              <a:rPr lang="en-US" dirty="0"/>
              <a:t>Other handbooks &amp; whitepapers available on </a:t>
            </a:r>
            <a:r>
              <a:rPr lang="en-US" dirty="0">
                <a:hlinkClick r:id="rId2"/>
              </a:rPr>
              <a:t>http://ihe.net/technical_frameworks/#IT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sz="4100" b="1" dirty="0">
                <a:solidFill>
                  <a:srgbClr val="FF0000"/>
                </a:solidFill>
              </a:rPr>
              <a:t>New in 2015-2017</a:t>
            </a:r>
          </a:p>
          <a:p>
            <a:pPr lvl="1"/>
            <a:r>
              <a:rPr lang="en-US" sz="3400" dirty="0" err="1">
                <a:solidFill>
                  <a:srgbClr val="FF0000"/>
                </a:solidFill>
              </a:rPr>
              <a:t>NPFSm</a:t>
            </a:r>
            <a:r>
              <a:rPr lang="en-US" sz="3400" dirty="0">
                <a:solidFill>
                  <a:srgbClr val="FF0000"/>
                </a:solidFill>
              </a:rPr>
              <a:t> – Non-Patient File Sharing</a:t>
            </a:r>
            <a:endParaRPr lang="en-US" sz="3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 quick tutorial on how to read and navigate IHE technical frameworks, watch the first webinar on: </a:t>
            </a:r>
            <a:r>
              <a:rPr lang="en-US" dirty="0">
                <a:hlinkClick r:id="rId3"/>
              </a:rPr>
              <a:t>http://gazelle.ihe.net/training#IHEtraining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454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Duo_266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urpleGl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" y="1453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61" y="2194918"/>
            <a:ext cx="8463063" cy="29725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mXDE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5A4099"/>
                </a:solidFill>
                <a:latin typeface="Arial Narrow" panose="020B0606020202030204" pitchFamily="34" charset="0"/>
                <a:cs typeface="Arial"/>
              </a:rPr>
              <a:t>Mobile Cross-Enterprise Document Data-Element Extraction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700" dirty="0">
                <a:solidFill>
                  <a:srgbClr val="002060"/>
                </a:solidFill>
              </a:rPr>
              <a:t>.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QEDm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5A4099"/>
                </a:solidFill>
                <a:latin typeface="Arial Narrow" panose="020B0606020202030204" pitchFamily="34" charset="0"/>
                <a:cs typeface="Arial"/>
              </a:rPr>
              <a:t>Query for Existing Data for Mobile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892" y="5771602"/>
            <a:ext cx="6400800" cy="67785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Charles Parisot, GE Healthcare</a:t>
            </a:r>
          </a:p>
          <a:p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Fabio Buti, Dedalus</a:t>
            </a:r>
          </a:p>
        </p:txBody>
      </p:sp>
      <p:pic>
        <p:nvPicPr>
          <p:cNvPr id="5" name="Picture 4" descr="ihe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80" y="546634"/>
            <a:ext cx="4189040" cy="11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7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23762</TotalTime>
  <Words>709</Words>
  <Application>Microsoft Office PowerPoint</Application>
  <PresentationFormat>On-screen Show (4:3)</PresentationFormat>
  <Paragraphs>155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Helvetica Neue</vt:lpstr>
      <vt:lpstr>inherit</vt:lpstr>
      <vt:lpstr>proxima-nova</vt:lpstr>
      <vt:lpstr>Wingdings</vt:lpstr>
      <vt:lpstr>Office Theme</vt:lpstr>
      <vt:lpstr>IHE IT Infrastructure Domain Committee Update  Journée Interop'Santé  Tuesday, December 12th, 2017</vt:lpstr>
      <vt:lpstr>IT Infrastructure Domain Focus</vt:lpstr>
      <vt:lpstr>Profiles for Document Sharing</vt:lpstr>
      <vt:lpstr>Profiles for Patient &amp; Provider Identity</vt:lpstr>
      <vt:lpstr>Profiles for Security and Privacy</vt:lpstr>
      <vt:lpstr>REST-based IHE Profiles  (Trial Implementation based on HL7 FHIR STU3*)</vt:lpstr>
      <vt:lpstr>Other IHE Profiles Leveraging HL7 FHIR</vt:lpstr>
      <vt:lpstr>Profiles for Workflow Mgt and other Infrastructures</vt:lpstr>
      <vt:lpstr> mXDE  Mobile Cross-Enterprise Document Data-Element Extraction . QEDm  Query for Existing Data for Mobile</vt:lpstr>
      <vt:lpstr>mXDE combines XDS/MHD &amp; QEDm Mobile Cross-Enterprise Document Data Element Extraction</vt:lpstr>
      <vt:lpstr>Do Clinicians need both levels ?</vt:lpstr>
      <vt:lpstr>mXDE Information Flows</vt:lpstr>
      <vt:lpstr>Web Resources</vt:lpstr>
    </vt:vector>
  </TitlesOfParts>
  <Company>RSNA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mstanits</dc:creator>
  <cp:lastModifiedBy>Parisot, Charles (GE Healthcare)</cp:lastModifiedBy>
  <cp:revision>644</cp:revision>
  <cp:lastPrinted>2013-02-21T14:05:33Z</cp:lastPrinted>
  <dcterms:created xsi:type="dcterms:W3CDTF">2011-05-17T16:43:13Z</dcterms:created>
  <dcterms:modified xsi:type="dcterms:W3CDTF">2017-12-12T17:18:52Z</dcterms:modified>
</cp:coreProperties>
</file>