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840" r:id="rId1"/>
    <p:sldMasterId id="2147483853" r:id="rId2"/>
    <p:sldMasterId id="2147483868" r:id="rId3"/>
  </p:sldMasterIdLst>
  <p:notesMasterIdLst>
    <p:notesMasterId r:id="rId20"/>
  </p:notesMasterIdLst>
  <p:handoutMasterIdLst>
    <p:handoutMasterId r:id="rId21"/>
  </p:handoutMasterIdLst>
  <p:sldIdLst>
    <p:sldId id="759" r:id="rId4"/>
    <p:sldId id="766" r:id="rId5"/>
    <p:sldId id="767" r:id="rId6"/>
    <p:sldId id="764" r:id="rId7"/>
    <p:sldId id="776" r:id="rId8"/>
    <p:sldId id="775" r:id="rId9"/>
    <p:sldId id="777" r:id="rId10"/>
    <p:sldId id="778" r:id="rId11"/>
    <p:sldId id="768" r:id="rId12"/>
    <p:sldId id="769" r:id="rId13"/>
    <p:sldId id="770" r:id="rId14"/>
    <p:sldId id="765" r:id="rId15"/>
    <p:sldId id="771" r:id="rId16"/>
    <p:sldId id="774" r:id="rId17"/>
    <p:sldId id="773" r:id="rId18"/>
    <p:sldId id="7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7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294"/>
    <a:srgbClr val="FFCC00"/>
    <a:srgbClr val="002060"/>
    <a:srgbClr val="ED7F02"/>
    <a:srgbClr val="DC7402"/>
    <a:srgbClr val="B3E3ED"/>
    <a:srgbClr val="C00000"/>
    <a:srgbClr val="14A9EC"/>
    <a:srgbClr val="80A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58" autoAdjust="0"/>
    <p:restoredTop sz="93417"/>
  </p:normalViewPr>
  <p:slideViewPr>
    <p:cSldViewPr snapToGrid="0">
      <p:cViewPr varScale="1">
        <p:scale>
          <a:sx n="80" d="100"/>
          <a:sy n="80" d="100"/>
        </p:scale>
        <p:origin x="1013" y="62"/>
      </p:cViewPr>
      <p:guideLst>
        <p:guide orient="horz" pos="1162"/>
        <p:guide pos="7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739"/>
    </p:cViewPr>
  </p:sorterViewPr>
  <p:notesViewPr>
    <p:cSldViewPr snapToGrid="0">
      <p:cViewPr varScale="1">
        <p:scale>
          <a:sx n="125" d="100"/>
          <a:sy n="125" d="100"/>
        </p:scale>
        <p:origin x="164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1A212-CDA2-4977-B564-A851DB86B910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01353-071B-4734-9550-207140B6D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379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FD15B-FEA1-7A49-ACBD-11E4A7788D44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7874D-6696-6345-BEBC-3DBCD4368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32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7874D-6696-6345-BEBC-3DBCD43689C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43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F50BE-48AE-4332-BF46-C112AB8C5E91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0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Inter’Op</a:t>
            </a:r>
            <a:r>
              <a:rPr lang="en-US" dirty="0"/>
              <a:t> –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d’Administration</a:t>
            </a:r>
            <a:r>
              <a:rPr lang="en-US" dirty="0"/>
              <a:t> – 12 </a:t>
            </a:r>
            <a:r>
              <a:rPr lang="en-US" dirty="0" err="1"/>
              <a:t>janvier</a:t>
            </a:r>
            <a:r>
              <a:rPr lang="en-US" dirty="0"/>
              <a:t>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Inter’Op</a:t>
            </a:r>
            <a:r>
              <a:rPr lang="en-US" dirty="0"/>
              <a:t> –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d’Administration</a:t>
            </a:r>
            <a:r>
              <a:rPr lang="en-US" dirty="0"/>
              <a:t> – 12 </a:t>
            </a:r>
            <a:r>
              <a:rPr lang="en-US" dirty="0" err="1"/>
              <a:t>janvier</a:t>
            </a:r>
            <a:r>
              <a:rPr lang="en-US" dirty="0"/>
              <a:t>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4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Inter’Op</a:t>
            </a:r>
            <a:r>
              <a:rPr lang="en-US" dirty="0"/>
              <a:t> –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d’Administration</a:t>
            </a:r>
            <a:r>
              <a:rPr lang="en-US" dirty="0"/>
              <a:t> – 12 </a:t>
            </a:r>
            <a:r>
              <a:rPr lang="en-US" dirty="0" err="1"/>
              <a:t>janvier</a:t>
            </a:r>
            <a:r>
              <a:rPr lang="en-US" dirty="0"/>
              <a:t> 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92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53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00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30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Inter’Op</a:t>
            </a:r>
            <a:r>
              <a:rPr lang="en-US" dirty="0"/>
              <a:t> –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d’Administration</a:t>
            </a:r>
            <a:r>
              <a:rPr lang="en-US" dirty="0"/>
              <a:t> – 12 </a:t>
            </a:r>
            <a:r>
              <a:rPr lang="en-US" dirty="0" err="1"/>
              <a:t>janvier</a:t>
            </a:r>
            <a:r>
              <a:rPr lang="en-US" dirty="0"/>
              <a:t> 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Inter’Op</a:t>
            </a:r>
            <a:r>
              <a:rPr lang="en-US" dirty="0"/>
              <a:t> –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d’Administration</a:t>
            </a:r>
            <a:r>
              <a:rPr lang="en-US" dirty="0"/>
              <a:t> – 12 </a:t>
            </a:r>
            <a:r>
              <a:rPr lang="en-US" dirty="0" err="1"/>
              <a:t>janvier</a:t>
            </a:r>
            <a:r>
              <a:rPr lang="en-US" dirty="0"/>
              <a:t>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54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1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49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" y="0"/>
            <a:ext cx="12186562" cy="6858000"/>
          </a:xfrm>
          <a:prstGeom prst="rect">
            <a:avLst/>
          </a:prstGeom>
        </p:spPr>
      </p:pic>
      <p:sp>
        <p:nvSpPr>
          <p:cNvPr id="337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25600" y="838200"/>
            <a:ext cx="9042400" cy="2559050"/>
          </a:xfrm>
        </p:spPr>
        <p:txBody>
          <a:bodyPr anchorCtr="1"/>
          <a:lstStyle>
            <a:lvl1pPr algn="ctr">
              <a:defRPr sz="5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85344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9072331" y="260649"/>
            <a:ext cx="2712995" cy="1252151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 bwMode="auto">
          <a:xfrm>
            <a:off x="0" y="6093296"/>
            <a:ext cx="1343472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hoek 7"/>
          <p:cNvSpPr/>
          <p:nvPr userDrawn="1"/>
        </p:nvSpPr>
        <p:spPr bwMode="auto">
          <a:xfrm>
            <a:off x="11280576" y="6093296"/>
            <a:ext cx="1343472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1EFEAC8-C7E3-4EB3-92A8-4D4C7F82D778}"/>
              </a:ext>
            </a:extLst>
          </p:cNvPr>
          <p:cNvSpPr/>
          <p:nvPr userDrawn="1"/>
        </p:nvSpPr>
        <p:spPr bwMode="auto">
          <a:xfrm>
            <a:off x="0" y="5962736"/>
            <a:ext cx="12441922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93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0992544" y="6093296"/>
            <a:ext cx="1344149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86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332657"/>
            <a:ext cx="8736971" cy="1152128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04236"/>
            <a:ext cx="960107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8352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5486400" cy="45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486400" cy="45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04236"/>
            <a:ext cx="960107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233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332656"/>
            <a:ext cx="8736971" cy="11521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709118"/>
            <a:ext cx="5386917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58032"/>
            <a:ext cx="5386917" cy="4095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09118"/>
            <a:ext cx="5389033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58032"/>
            <a:ext cx="5389033" cy="4095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376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04236"/>
            <a:ext cx="960107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4578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431371" y="252899"/>
            <a:ext cx="11425269" cy="6264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04236"/>
            <a:ext cx="960107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371" y="332657"/>
            <a:ext cx="8736971" cy="11801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83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Inter’Op</a:t>
            </a:r>
            <a:r>
              <a:rPr lang="en-US" dirty="0"/>
              <a:t> –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d’Administration</a:t>
            </a:r>
            <a:r>
              <a:rPr lang="en-US" dirty="0"/>
              <a:t> – 12 </a:t>
            </a:r>
            <a:r>
              <a:rPr lang="en-US" dirty="0" err="1"/>
              <a:t>janvier</a:t>
            </a:r>
            <a:r>
              <a:rPr lang="en-US" dirty="0"/>
              <a:t>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79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04236"/>
            <a:ext cx="960107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4199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0" y="6172200"/>
            <a:ext cx="12192000" cy="0"/>
          </a:xfrm>
          <a:prstGeom prst="line">
            <a:avLst/>
          </a:prstGeom>
          <a:noFill/>
          <a:ln w="38100">
            <a:solidFill>
              <a:srgbClr val="3C3CA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nl-NL" sz="1800"/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1270000" y="6335713"/>
            <a:ext cx="87884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altLang="nl-NL" sz="2800" b="1" dirty="0" err="1">
                <a:solidFill>
                  <a:srgbClr val="FFFFFF"/>
                </a:solidFill>
                <a:latin typeface="Georgia" pitchFamily="18" charset="0"/>
                <a:ea typeface="+mn-ea"/>
              </a:rPr>
              <a:t>Ringholm</a:t>
            </a:r>
            <a:r>
              <a:rPr lang="en-GB" altLang="nl-NL" sz="2800" b="1" dirty="0">
                <a:solidFill>
                  <a:srgbClr val="FFFFFF"/>
                </a:solidFill>
                <a:latin typeface="Georgia" pitchFamily="18" charset="0"/>
                <a:ea typeface="+mn-ea"/>
              </a:rPr>
              <a:t> </a:t>
            </a:r>
            <a:r>
              <a:rPr lang="en-GB" altLang="nl-NL" sz="1800" b="1" dirty="0">
                <a:solidFill>
                  <a:srgbClr val="FFFFFF"/>
                </a:solidFill>
                <a:latin typeface="Georgia" pitchFamily="18" charset="0"/>
                <a:ea typeface="+mn-ea"/>
              </a:rPr>
              <a:t>    Learn * Share * Connect</a:t>
            </a: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431371" y="252413"/>
            <a:ext cx="11426197" cy="575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nl-NL" sz="180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371" y="332657"/>
            <a:ext cx="8736971" cy="11801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205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0" y="6360121"/>
            <a:ext cx="12192000" cy="309958"/>
          </a:xfrm>
          <a:prstGeom prst="rect">
            <a:avLst/>
          </a:prstGeom>
          <a:solidFill>
            <a:srgbClr val="8EA1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nl-NL" sz="1400">
              <a:ea typeface="+mn-ea"/>
            </a:endParaRPr>
          </a:p>
        </p:txBody>
      </p:sp>
      <p:graphicFrame>
        <p:nvGraphicFramePr>
          <p:cNvPr id="5" name="Object 25"/>
          <p:cNvGraphicFramePr>
            <a:graphicFrameLocks noChangeAspect="1"/>
          </p:cNvGraphicFramePr>
          <p:nvPr userDrawn="1"/>
        </p:nvGraphicFramePr>
        <p:xfrm>
          <a:off x="9829800" y="6172200"/>
          <a:ext cx="2362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hoto Editor Photo" r:id="rId3" imgW="1771429" imgH="685714" progId="MSPhotoEd.3">
                  <p:embed/>
                </p:oleObj>
              </mc:Choice>
              <mc:Fallback>
                <p:oleObj name="Photo Editor Photo" r:id="rId3" imgW="1771429" imgH="685714" progId="MSPhotoEd.3">
                  <p:embed/>
                  <p:pic>
                    <p:nvPicPr>
                      <p:cNvPr id="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9800" y="6172200"/>
                        <a:ext cx="2362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0" y="6172200"/>
            <a:ext cx="12192000" cy="0"/>
          </a:xfrm>
          <a:prstGeom prst="line">
            <a:avLst/>
          </a:prstGeom>
          <a:noFill/>
          <a:ln w="38100">
            <a:solidFill>
              <a:srgbClr val="3C3CA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nl-NL" sz="1800"/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1270000" y="6335713"/>
            <a:ext cx="87884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altLang="nl-NL" sz="2800" b="1" dirty="0" err="1">
                <a:solidFill>
                  <a:srgbClr val="FFFFFF"/>
                </a:solidFill>
                <a:latin typeface="Georgia" pitchFamily="18" charset="0"/>
                <a:ea typeface="+mn-ea"/>
              </a:rPr>
              <a:t>Ringholm</a:t>
            </a:r>
            <a:r>
              <a:rPr lang="en-GB" altLang="nl-NL" sz="2800" b="1" dirty="0">
                <a:solidFill>
                  <a:srgbClr val="FFFFFF"/>
                </a:solidFill>
                <a:latin typeface="Georgia" pitchFamily="18" charset="0"/>
                <a:ea typeface="+mn-ea"/>
              </a:rPr>
              <a:t> </a:t>
            </a:r>
            <a:r>
              <a:rPr lang="en-GB" altLang="nl-NL" sz="1800" b="1" dirty="0">
                <a:solidFill>
                  <a:srgbClr val="FFFFFF"/>
                </a:solidFill>
                <a:latin typeface="Georgia" pitchFamily="18" charset="0"/>
                <a:ea typeface="+mn-ea"/>
              </a:rPr>
              <a:t>    Learn * Share * Connect</a:t>
            </a: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 userDrawn="1"/>
        </p:nvGraphicFramePr>
        <p:xfrm>
          <a:off x="152400" y="6248400"/>
          <a:ext cx="76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hoto Editor Photo" r:id="rId5" imgW="571731" imgH="571731" progId="MSPhotoEd.3">
                  <p:embed/>
                </p:oleObj>
              </mc:Choice>
              <mc:Fallback>
                <p:oleObj name="Photo Editor Photo" r:id="rId5" imgW="571731" imgH="571731" progId="MSPhotoEd.3">
                  <p:embed/>
                  <p:pic>
                    <p:nvPicPr>
                      <p:cNvPr id="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248400"/>
                        <a:ext cx="762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431801" y="252413"/>
            <a:ext cx="11425767" cy="6265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nl-NL" sz="180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371" y="332657"/>
            <a:ext cx="8736971" cy="11801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39185" y="6303963"/>
            <a:ext cx="960967" cy="220662"/>
          </a:xfrm>
          <a:prstGeom prst="rect">
            <a:avLst/>
          </a:prstGeom>
        </p:spPr>
        <p:txBody>
          <a:bodyPr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42811F-6B51-44E6-85A3-00F5DD4B205B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9037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E76E-3414-4AB8-9755-B8AC221C1676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D798-33AD-450E-89EC-4F8E1EA3019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41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Inter’Op</a:t>
            </a:r>
            <a:r>
              <a:rPr lang="en-US" dirty="0"/>
              <a:t> –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d’Administration</a:t>
            </a:r>
            <a:r>
              <a:rPr lang="en-US" dirty="0"/>
              <a:t> – 12 </a:t>
            </a:r>
            <a:r>
              <a:rPr lang="en-US" dirty="0" err="1"/>
              <a:t>janvier</a:t>
            </a:r>
            <a:r>
              <a:rPr lang="en-US" dirty="0"/>
              <a:t>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Inter’Op</a:t>
            </a:r>
            <a:r>
              <a:rPr lang="en-US" dirty="0"/>
              <a:t> –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d’Administration</a:t>
            </a:r>
            <a:r>
              <a:rPr lang="en-US" dirty="0"/>
              <a:t> – 12 </a:t>
            </a:r>
            <a:r>
              <a:rPr lang="en-US" dirty="0" err="1"/>
              <a:t>janvier</a:t>
            </a:r>
            <a:r>
              <a:rPr lang="en-US" dirty="0"/>
              <a:t> 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Inter’Op</a:t>
            </a:r>
            <a:r>
              <a:rPr lang="en-US" dirty="0"/>
              <a:t> –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d’Administration</a:t>
            </a:r>
            <a:r>
              <a:rPr lang="en-US" dirty="0"/>
              <a:t> – 12 </a:t>
            </a:r>
            <a:r>
              <a:rPr lang="en-US" dirty="0" err="1"/>
              <a:t>janvier</a:t>
            </a:r>
            <a:r>
              <a:rPr lang="en-US" dirty="0"/>
              <a:t> 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Inter’Op</a:t>
            </a:r>
            <a:r>
              <a:rPr lang="en-US" dirty="0"/>
              <a:t> –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d’Administration</a:t>
            </a:r>
            <a:r>
              <a:rPr lang="en-US" dirty="0"/>
              <a:t> – 12 </a:t>
            </a:r>
            <a:r>
              <a:rPr lang="en-US" dirty="0" err="1"/>
              <a:t>janvier</a:t>
            </a:r>
            <a:r>
              <a:rPr lang="en-US" dirty="0"/>
              <a:t> 2016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5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914399" cy="5330952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1" y="864108"/>
            <a:ext cx="10016068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Inter’Op</a:t>
            </a:r>
            <a:r>
              <a:rPr lang="en-US" dirty="0"/>
              <a:t> –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d’Administration</a:t>
            </a:r>
            <a:r>
              <a:rPr lang="en-US" dirty="0"/>
              <a:t> – 12 </a:t>
            </a:r>
            <a:r>
              <a:rPr lang="en-US" dirty="0" err="1"/>
              <a:t>janvier</a:t>
            </a:r>
            <a:r>
              <a:rPr lang="en-US" dirty="0"/>
              <a:t> 2016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9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" y="0"/>
            <a:ext cx="12186562" cy="6858000"/>
          </a:xfrm>
          <a:prstGeom prst="rect">
            <a:avLst/>
          </a:prstGeom>
        </p:spPr>
      </p:pic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615951" y="1600200"/>
            <a:ext cx="110617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800" dirty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31371" y="332657"/>
            <a:ext cx="8736971" cy="118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828800"/>
            <a:ext cx="11176000" cy="44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hthoek 2"/>
          <p:cNvSpPr/>
          <p:nvPr userDrawn="1"/>
        </p:nvSpPr>
        <p:spPr bwMode="auto">
          <a:xfrm>
            <a:off x="0" y="6093296"/>
            <a:ext cx="1343472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9168341" y="260649"/>
            <a:ext cx="2712995" cy="1252151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 bwMode="auto">
          <a:xfrm>
            <a:off x="0" y="5962736"/>
            <a:ext cx="12441922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0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Ø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roups.google.com/forum/#!forum/groupes-fhir-franc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6980" y="1496982"/>
            <a:ext cx="7429858" cy="2180495"/>
          </a:xfrm>
        </p:spPr>
        <p:txBody>
          <a:bodyPr>
            <a:normAutofit/>
          </a:bodyPr>
          <a:lstStyle/>
          <a:p>
            <a:r>
              <a:rPr lang="fr-FR" sz="7200" dirty="0">
                <a:solidFill>
                  <a:schemeClr val="bg1"/>
                </a:solidFill>
              </a:rPr>
              <a:t>Groupes Profilage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22" y="259594"/>
            <a:ext cx="3140068" cy="1018962"/>
          </a:xfrm>
          <a:prstGeom prst="rect">
            <a:avLst/>
          </a:prstGeom>
        </p:spPr>
      </p:pic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587025" y="4342256"/>
            <a:ext cx="7399691" cy="1422439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Eric Dufour, Isabelle </a:t>
            </a:r>
            <a:r>
              <a:rPr lang="fr-FR" sz="2000" dirty="0" err="1">
                <a:solidFill>
                  <a:schemeClr val="bg1"/>
                </a:solidFill>
              </a:rPr>
              <a:t>Gibaud</a:t>
            </a:r>
            <a:r>
              <a:rPr lang="fr-FR" sz="2000" dirty="0">
                <a:solidFill>
                  <a:schemeClr val="bg1"/>
                </a:solidFill>
              </a:rPr>
              <a:t>, François Macary</a:t>
            </a:r>
          </a:p>
          <a:p>
            <a:r>
              <a:rPr lang="fr-FR" sz="2000" dirty="0">
                <a:solidFill>
                  <a:schemeClr val="bg1"/>
                </a:solidFill>
              </a:rPr>
              <a:t>Journée annuelle </a:t>
            </a:r>
            <a:r>
              <a:rPr lang="fr-FR" sz="2000" dirty="0" err="1">
                <a:solidFill>
                  <a:schemeClr val="bg1"/>
                </a:solidFill>
              </a:rPr>
              <a:t>InteropSanté</a:t>
            </a:r>
            <a:r>
              <a:rPr lang="fr-FR" sz="2000" dirty="0">
                <a:solidFill>
                  <a:schemeClr val="bg1"/>
                </a:solidFill>
              </a:rPr>
              <a:t> le 12/12/2017</a:t>
            </a:r>
          </a:p>
        </p:txBody>
      </p:sp>
      <p:pic>
        <p:nvPicPr>
          <p:cNvPr id="5" name="Picture 2" descr="logo fhir">
            <a:extLst>
              <a:ext uri="{FF2B5EF4-FFF2-40B4-BE49-F238E27FC236}">
                <a16:creationId xmlns:a16="http://schemas.microsoft.com/office/drawing/2014/main" id="{EDDB3EE9-8A6C-4D0D-B9EC-F404B1D86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513" y="2176670"/>
            <a:ext cx="3234891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629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7842" y="755374"/>
            <a:ext cx="7991061" cy="5277678"/>
          </a:xfrm>
        </p:spPr>
        <p:txBody>
          <a:bodyPr anchor="t" anchorCtr="0">
            <a:normAutofit lnSpcReduction="10000"/>
          </a:bodyPr>
          <a:lstStyle/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015294"/>
                </a:solidFill>
              </a:rPr>
              <a:t>Construction de profils nationaux de ressources FHIR</a:t>
            </a:r>
          </a:p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ED7F02"/>
                </a:solidFill>
              </a:rPr>
              <a:t>      </a:t>
            </a:r>
            <a:endParaRPr lang="fr-FR" sz="2400" i="1" dirty="0">
              <a:solidFill>
                <a:srgbClr val="ED7F02"/>
              </a:solidFill>
            </a:endParaRPr>
          </a:p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3000" b="1" i="1" dirty="0">
                <a:solidFill>
                  <a:srgbClr val="015294"/>
                </a:solidFill>
              </a:rPr>
              <a:t>Une liste de diffusion pour l’ensemble des GT FHIR en France</a:t>
            </a:r>
          </a:p>
          <a:p>
            <a:pPr marL="846137" lvl="1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r>
              <a:rPr lang="fr-FR" sz="1900" b="1" i="1" dirty="0">
                <a:solidFill>
                  <a:srgbClr val="ED7F02"/>
                </a:solidFill>
                <a:hlinkClick r:id="rId2"/>
              </a:rPr>
              <a:t>https://groups.google.com/forum/#!forum/groupes-fhir-france</a:t>
            </a:r>
            <a:br>
              <a:rPr lang="fr-FR" sz="1900" b="1" i="1" dirty="0">
                <a:solidFill>
                  <a:srgbClr val="ED7F02"/>
                </a:solidFill>
              </a:rPr>
            </a:br>
            <a:endParaRPr lang="fr-FR" sz="1900" b="1" i="1" dirty="0">
              <a:solidFill>
                <a:srgbClr val="ED7F02"/>
              </a:solidFill>
            </a:endParaRPr>
          </a:p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3000" b="1" i="1" dirty="0">
                <a:solidFill>
                  <a:srgbClr val="015294"/>
                </a:solidFill>
              </a:rPr>
              <a:t>Forte participation aux réunions :</a:t>
            </a:r>
          </a:p>
          <a:p>
            <a:pPr marL="984250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r>
              <a:rPr lang="fr-FR" b="1" i="1" dirty="0">
                <a:solidFill>
                  <a:srgbClr val="ED7F02"/>
                </a:solidFill>
              </a:rPr>
              <a:t>~ 20 personnes par réunion, avec risque de croissance</a:t>
            </a:r>
          </a:p>
          <a:p>
            <a:pPr marL="984250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r>
              <a:rPr lang="fr-FR" b="1" i="1" dirty="0">
                <a:solidFill>
                  <a:srgbClr val="ED7F02"/>
                </a:solidFill>
                <a:sym typeface="Wingdings" panose="05000000000000000000" pitchFamily="2" charset="2"/>
              </a:rPr>
              <a:t>Nombreux éditeurs : </a:t>
            </a:r>
            <a:r>
              <a:rPr lang="fr-FR" b="1" i="1" dirty="0" err="1">
                <a:solidFill>
                  <a:srgbClr val="ED7F02"/>
                </a:solidFill>
                <a:sym typeface="Wingdings" panose="05000000000000000000" pitchFamily="2" charset="2"/>
              </a:rPr>
              <a:t>Mipih</a:t>
            </a:r>
            <a:r>
              <a:rPr lang="fr-FR" b="1" i="1" dirty="0">
                <a:solidFill>
                  <a:srgbClr val="ED7F02"/>
                </a:solidFill>
                <a:sym typeface="Wingdings" panose="05000000000000000000" pitchFamily="2" charset="2"/>
              </a:rPr>
              <a:t>, </a:t>
            </a:r>
            <a:r>
              <a:rPr lang="fr-FR" b="1" i="1" dirty="0" err="1">
                <a:solidFill>
                  <a:srgbClr val="ED7F02"/>
                </a:solidFill>
                <a:sym typeface="Wingdings" panose="05000000000000000000" pitchFamily="2" charset="2"/>
              </a:rPr>
              <a:t>Maincare</a:t>
            </a:r>
            <a:r>
              <a:rPr lang="fr-FR" b="1" i="1" dirty="0">
                <a:solidFill>
                  <a:srgbClr val="ED7F02"/>
                </a:solidFill>
                <a:sym typeface="Wingdings" panose="05000000000000000000" pitchFamily="2" charset="2"/>
              </a:rPr>
              <a:t>, Agfa, </a:t>
            </a:r>
            <a:r>
              <a:rPr lang="fr-FR" b="1" i="1" dirty="0" err="1">
                <a:solidFill>
                  <a:srgbClr val="ED7F02"/>
                </a:solidFill>
                <a:sym typeface="Wingdings" panose="05000000000000000000" pitchFamily="2" charset="2"/>
              </a:rPr>
              <a:t>Medasys</a:t>
            </a:r>
            <a:r>
              <a:rPr lang="fr-FR" b="1" i="1" dirty="0">
                <a:solidFill>
                  <a:srgbClr val="ED7F02"/>
                </a:solidFill>
                <a:sym typeface="Wingdings" panose="05000000000000000000" pitchFamily="2" charset="2"/>
              </a:rPr>
              <a:t>, </a:t>
            </a:r>
            <a:r>
              <a:rPr lang="fr-FR" b="1" i="1" dirty="0" err="1">
                <a:solidFill>
                  <a:srgbClr val="ED7F02"/>
                </a:solidFill>
                <a:sym typeface="Wingdings" panose="05000000000000000000" pitchFamily="2" charset="2"/>
              </a:rPr>
              <a:t>Xperis</a:t>
            </a:r>
            <a:r>
              <a:rPr lang="fr-FR" b="1" i="1" dirty="0">
                <a:solidFill>
                  <a:srgbClr val="ED7F02"/>
                </a:solidFill>
                <a:sym typeface="Wingdings" panose="05000000000000000000" pitchFamily="2" charset="2"/>
              </a:rPr>
              <a:t>, </a:t>
            </a:r>
            <a:r>
              <a:rPr lang="fr-FR" b="1" i="1" dirty="0" err="1">
                <a:solidFill>
                  <a:srgbClr val="ED7F02"/>
                </a:solidFill>
                <a:sym typeface="Wingdings" panose="05000000000000000000" pitchFamily="2" charset="2"/>
              </a:rPr>
              <a:t>OpenXtrem</a:t>
            </a:r>
            <a:r>
              <a:rPr lang="fr-FR" b="1" i="1" dirty="0">
                <a:solidFill>
                  <a:srgbClr val="ED7F02"/>
                </a:solidFill>
                <a:sym typeface="Wingdings" panose="05000000000000000000" pitchFamily="2" charset="2"/>
              </a:rPr>
              <a:t>, Mips, </a:t>
            </a:r>
            <a:r>
              <a:rPr lang="fr-FR" b="1" i="1" dirty="0" err="1">
                <a:solidFill>
                  <a:srgbClr val="ED7F02"/>
                </a:solidFill>
                <a:sym typeface="Wingdings" panose="05000000000000000000" pitchFamily="2" charset="2"/>
              </a:rPr>
              <a:t>Enovacom</a:t>
            </a:r>
            <a:r>
              <a:rPr lang="fr-FR" b="1" i="1" dirty="0">
                <a:solidFill>
                  <a:srgbClr val="ED7F02"/>
                </a:solidFill>
                <a:sym typeface="Wingdings" panose="05000000000000000000" pitchFamily="2" charset="2"/>
              </a:rPr>
              <a:t>, </a:t>
            </a:r>
            <a:r>
              <a:rPr lang="fr-FR" b="1" i="1" dirty="0" err="1">
                <a:solidFill>
                  <a:srgbClr val="ED7F02"/>
                </a:solidFill>
                <a:sym typeface="Wingdings" panose="05000000000000000000" pitchFamily="2" charset="2"/>
              </a:rPr>
              <a:t>Almerys</a:t>
            </a:r>
            <a:r>
              <a:rPr lang="fr-FR" b="1" i="1" dirty="0">
                <a:solidFill>
                  <a:srgbClr val="ED7F02"/>
                </a:solidFill>
                <a:sym typeface="Wingdings" panose="05000000000000000000" pitchFamily="2" charset="2"/>
              </a:rPr>
              <a:t>, Computer Engineering, …</a:t>
            </a:r>
          </a:p>
          <a:p>
            <a:pPr marL="984250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r>
              <a:rPr lang="fr-FR" b="1" i="1" dirty="0">
                <a:solidFill>
                  <a:srgbClr val="ED7F02"/>
                </a:solidFill>
                <a:sym typeface="Wingdings" panose="05000000000000000000" pitchFamily="2" charset="2"/>
              </a:rPr>
              <a:t>Institutionnels : HAS, ASIP, AP-HP, AP-HM, HCL</a:t>
            </a:r>
            <a:endParaRPr lang="fr-FR" b="1" i="1" dirty="0">
              <a:solidFill>
                <a:srgbClr val="ED7F02"/>
              </a:solidFill>
            </a:endParaRPr>
          </a:p>
          <a:p>
            <a:pPr marL="984250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endParaRPr lang="fr-FR" b="1" i="1" dirty="0">
              <a:solidFill>
                <a:srgbClr val="ED7F02"/>
              </a:solidFill>
            </a:endParaRPr>
          </a:p>
          <a:p>
            <a:pPr marL="984250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endParaRPr lang="fr-FR" i="1" dirty="0">
              <a:solidFill>
                <a:srgbClr val="015294"/>
              </a:solidFill>
            </a:endParaRPr>
          </a:p>
          <a:p>
            <a:pPr marL="552450" indent="0">
              <a:spcAft>
                <a:spcPts val="600"/>
              </a:spcAft>
              <a:buClr>
                <a:srgbClr val="015294"/>
              </a:buClr>
              <a:buNone/>
            </a:pPr>
            <a:endParaRPr lang="fr-FR" b="1" i="1" dirty="0">
              <a:solidFill>
                <a:srgbClr val="015294"/>
              </a:solidFill>
            </a:endParaRP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698284" y="6356350"/>
            <a:ext cx="512516" cy="385018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>
                <a:solidFill>
                  <a:srgbClr val="015294"/>
                </a:solidFill>
              </a:rPr>
              <a:pPr/>
              <a:t>10</a:t>
            </a:fld>
            <a:endParaRPr lang="fr-FR">
              <a:solidFill>
                <a:srgbClr val="01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7842" y="755374"/>
            <a:ext cx="7991061" cy="5277678"/>
          </a:xfrm>
        </p:spPr>
        <p:txBody>
          <a:bodyPr anchor="t" anchorCtr="0">
            <a:normAutofit/>
          </a:bodyPr>
          <a:lstStyle/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015294"/>
                </a:solidFill>
              </a:rPr>
              <a:t>Construction de profils nationaux de ressources FHIR</a:t>
            </a:r>
          </a:p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ED7F02"/>
                </a:solidFill>
              </a:rPr>
              <a:t>      </a:t>
            </a:r>
            <a:endParaRPr lang="fr-FR" sz="2000" i="1" dirty="0">
              <a:solidFill>
                <a:schemeClr val="tx1"/>
              </a:solidFill>
            </a:endParaRP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endParaRPr lang="fr-FR" sz="2400" i="1" dirty="0">
              <a:solidFill>
                <a:srgbClr val="ED7F02"/>
              </a:solidFill>
            </a:endParaRPr>
          </a:p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b="1" i="1" dirty="0">
                <a:solidFill>
                  <a:srgbClr val="015294"/>
                </a:solidFill>
              </a:rPr>
              <a:t>Les livrables:</a:t>
            </a:r>
          </a:p>
          <a:p>
            <a:pPr marL="984250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r>
              <a:rPr lang="fr-FR" b="1" i="1" dirty="0">
                <a:solidFill>
                  <a:srgbClr val="015294"/>
                </a:solidFill>
              </a:rPr>
              <a:t>Profils et extensions nationaux</a:t>
            </a:r>
            <a:r>
              <a:rPr lang="fr-FR" b="1" i="1" dirty="0">
                <a:solidFill>
                  <a:srgbClr val="ED7F02"/>
                </a:solidFill>
              </a:rPr>
              <a:t> seront publiés sur un serveur international (simplifier.net via HL7 International)</a:t>
            </a:r>
          </a:p>
          <a:p>
            <a:pPr marL="984250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r>
              <a:rPr lang="fr-FR" b="1" i="1" dirty="0">
                <a:solidFill>
                  <a:srgbClr val="015294"/>
                </a:solidFill>
                <a:sym typeface="Wingdings" panose="05000000000000000000" pitchFamily="2" charset="2"/>
              </a:rPr>
              <a:t>Jeux de valeurs nationaux</a:t>
            </a:r>
            <a:r>
              <a:rPr lang="fr-FR" b="1" i="1" dirty="0">
                <a:solidFill>
                  <a:srgbClr val="ED7F02"/>
                </a:solidFill>
                <a:sym typeface="Wingdings" panose="05000000000000000000" pitchFamily="2" charset="2"/>
              </a:rPr>
              <a:t> seront à publier sur un serveur </a:t>
            </a:r>
            <a:r>
              <a:rPr lang="fr-FR" b="1" i="1" dirty="0" err="1">
                <a:solidFill>
                  <a:srgbClr val="ED7F02"/>
                </a:solidFill>
                <a:sym typeface="Wingdings" panose="05000000000000000000" pitchFamily="2" charset="2"/>
              </a:rPr>
              <a:t>multiterminologique</a:t>
            </a:r>
            <a:r>
              <a:rPr lang="fr-FR" b="1" i="1" dirty="0">
                <a:solidFill>
                  <a:srgbClr val="ED7F02"/>
                </a:solidFill>
                <a:sym typeface="Wingdings" panose="05000000000000000000" pitchFamily="2" charset="2"/>
              </a:rPr>
              <a:t> FHIR</a:t>
            </a:r>
          </a:p>
          <a:p>
            <a:pPr marL="984250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r>
              <a:rPr lang="fr-FR" b="1" i="1" dirty="0">
                <a:solidFill>
                  <a:srgbClr val="ED7F02"/>
                </a:solidFill>
                <a:sym typeface="Wingdings" panose="05000000000000000000" pitchFamily="2" charset="2"/>
              </a:rPr>
              <a:t>Eventuels </a:t>
            </a:r>
            <a:r>
              <a:rPr lang="fr-FR" b="1" i="1" dirty="0">
                <a:solidFill>
                  <a:srgbClr val="015294"/>
                </a:solidFill>
                <a:sym typeface="Wingdings" panose="05000000000000000000" pitchFamily="2" charset="2"/>
              </a:rPr>
              <a:t>guides d’implémentation FHIR</a:t>
            </a:r>
            <a:r>
              <a:rPr lang="fr-FR" b="1" i="1" dirty="0">
                <a:solidFill>
                  <a:srgbClr val="ED7F02"/>
                </a:solidFill>
                <a:sym typeface="Wingdings" panose="05000000000000000000" pitchFamily="2" charset="2"/>
              </a:rPr>
              <a:t>  fhir.org</a:t>
            </a:r>
          </a:p>
          <a:p>
            <a:pPr marL="984250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r>
              <a:rPr lang="fr-FR" b="1" i="1" dirty="0">
                <a:solidFill>
                  <a:srgbClr val="ED7F02"/>
                </a:solidFill>
                <a:sym typeface="Wingdings" panose="05000000000000000000" pitchFamily="2" charset="2"/>
              </a:rPr>
              <a:t>Référencement depuis interopsanté.org</a:t>
            </a:r>
            <a:endParaRPr lang="fr-FR" i="1" dirty="0">
              <a:solidFill>
                <a:srgbClr val="015294"/>
              </a:solidFill>
            </a:endParaRPr>
          </a:p>
          <a:p>
            <a:pPr marL="552450" indent="0">
              <a:spcAft>
                <a:spcPts val="600"/>
              </a:spcAft>
              <a:buClr>
                <a:srgbClr val="015294"/>
              </a:buClr>
              <a:buNone/>
            </a:pPr>
            <a:endParaRPr lang="fr-FR" b="1" i="1" dirty="0">
              <a:solidFill>
                <a:srgbClr val="015294"/>
              </a:solidFill>
            </a:endParaRP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698284" y="6356350"/>
            <a:ext cx="512516" cy="385018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>
                <a:solidFill>
                  <a:srgbClr val="015294"/>
                </a:solidFill>
              </a:rPr>
              <a:pPr/>
              <a:t>11</a:t>
            </a:fld>
            <a:endParaRPr lang="fr-FR">
              <a:solidFill>
                <a:srgbClr val="01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7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4D883B3-C398-4B47-B537-23EEA1A3F283}"/>
              </a:ext>
            </a:extLst>
          </p:cNvPr>
          <p:cNvSpPr/>
          <p:nvPr/>
        </p:nvSpPr>
        <p:spPr bwMode="auto">
          <a:xfrm>
            <a:off x="-312712" y="3331"/>
            <a:ext cx="12504712" cy="685799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45000">
                <a:schemeClr val="accent1">
                  <a:lumMod val="45000"/>
                  <a:lumOff val="55000"/>
                </a:schemeClr>
              </a:gs>
              <a:gs pos="57000">
                <a:schemeClr val="accent1">
                  <a:lumMod val="45000"/>
                  <a:lumOff val="55000"/>
                </a:schemeClr>
              </a:gs>
              <a:gs pos="100000">
                <a:srgbClr val="F23A0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Vierkante haak links 8">
            <a:extLst>
              <a:ext uri="{FF2B5EF4-FFF2-40B4-BE49-F238E27FC236}">
                <a16:creationId xmlns:a16="http://schemas.microsoft.com/office/drawing/2014/main" id="{9416E04A-ED73-44FC-9FCC-F8DACA482195}"/>
              </a:ext>
            </a:extLst>
          </p:cNvPr>
          <p:cNvSpPr/>
          <p:nvPr/>
        </p:nvSpPr>
        <p:spPr bwMode="auto">
          <a:xfrm>
            <a:off x="1284423" y="2489388"/>
            <a:ext cx="424628" cy="3528392"/>
          </a:xfrm>
          <a:prstGeom prst="leftBracket">
            <a:avLst/>
          </a:prstGeom>
          <a:noFill/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A32D7A96-0E0D-4173-9463-16DEA1F4C82D}"/>
              </a:ext>
            </a:extLst>
          </p:cNvPr>
          <p:cNvGrpSpPr/>
          <p:nvPr/>
        </p:nvGrpSpPr>
        <p:grpSpPr>
          <a:xfrm>
            <a:off x="1778470" y="4261892"/>
            <a:ext cx="4592513" cy="1784637"/>
            <a:chOff x="1778470" y="4261892"/>
            <a:chExt cx="4592513" cy="1784637"/>
          </a:xfrm>
        </p:grpSpPr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599A73CA-9310-4656-BA08-7EDD6A260E24}"/>
                </a:ext>
              </a:extLst>
            </p:cNvPr>
            <p:cNvSpPr txBox="1"/>
            <p:nvPr/>
          </p:nvSpPr>
          <p:spPr>
            <a:xfrm>
              <a:off x="1778470" y="5338643"/>
              <a:ext cx="14110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Version n publiée</a:t>
              </a:r>
            </a:p>
          </p:txBody>
        </p:sp>
        <p:cxnSp>
          <p:nvCxnSpPr>
            <p:cNvPr id="38" name="Verbindingslijn: gekromd 37">
              <a:extLst>
                <a:ext uri="{FF2B5EF4-FFF2-40B4-BE49-F238E27FC236}">
                  <a16:creationId xmlns:a16="http://schemas.microsoft.com/office/drawing/2014/main" id="{A9EE4638-7DCC-43F2-B8DC-461D705DE47F}"/>
                </a:ext>
              </a:extLst>
            </p:cNvPr>
            <p:cNvCxnSpPr>
              <a:cxnSpLocks/>
              <a:stCxn id="29" idx="3"/>
              <a:endCxn id="24" idx="3"/>
            </p:cNvCxnSpPr>
            <p:nvPr/>
          </p:nvCxnSpPr>
          <p:spPr bwMode="auto">
            <a:xfrm flipH="1">
              <a:off x="3189528" y="4261892"/>
              <a:ext cx="627098" cy="1430694"/>
            </a:xfrm>
            <a:prstGeom prst="curvedConnector3">
              <a:avLst>
                <a:gd name="adj1" fmla="val -36454"/>
              </a:avLst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EF37E84D-41FC-4340-A70D-89EADC8999D7}"/>
                </a:ext>
              </a:extLst>
            </p:cNvPr>
            <p:cNvSpPr txBox="1"/>
            <p:nvPr/>
          </p:nvSpPr>
          <p:spPr>
            <a:xfrm>
              <a:off x="4100616" y="4469407"/>
              <a:ext cx="22703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i="1" dirty="0">
                  <a:solidFill>
                    <a:srgbClr val="002060"/>
                  </a:solidFill>
                  <a:latin typeface="Arial"/>
                </a:rPr>
                <a:t>Soumission à commentaires des adhérents d’IS</a:t>
              </a:r>
              <a:endPara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64" name="Tekstvak 63">
            <a:extLst>
              <a:ext uri="{FF2B5EF4-FFF2-40B4-BE49-F238E27FC236}">
                <a16:creationId xmlns:a16="http://schemas.microsoft.com/office/drawing/2014/main" id="{83CEDA7B-BE91-476C-834D-1226F754B9BA}"/>
              </a:ext>
            </a:extLst>
          </p:cNvPr>
          <p:cNvSpPr txBox="1"/>
          <p:nvPr/>
        </p:nvSpPr>
        <p:spPr>
          <a:xfrm>
            <a:off x="1243783" y="75008"/>
            <a:ext cx="9563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/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Gouvernance des </a:t>
            </a:r>
            <a:r>
              <a:rPr lang="fr-FR" sz="3200" b="1" dirty="0">
                <a:solidFill>
                  <a:srgbClr val="FFFFFF">
                    <a:lumMod val="95000"/>
                  </a:srgbClr>
                </a:solidFill>
              </a:rPr>
              <a:t>profils de ressources français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5C04C572-D015-4DDD-B120-441BF3789C12}"/>
              </a:ext>
            </a:extLst>
          </p:cNvPr>
          <p:cNvGrpSpPr/>
          <p:nvPr/>
        </p:nvGrpSpPr>
        <p:grpSpPr>
          <a:xfrm>
            <a:off x="274450" y="2366529"/>
            <a:ext cx="6279231" cy="2249306"/>
            <a:chOff x="274450" y="2366529"/>
            <a:chExt cx="6279231" cy="2249306"/>
          </a:xfrm>
        </p:grpSpPr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7B6D188E-6046-422B-AB90-A840DE2E4870}"/>
                </a:ext>
              </a:extLst>
            </p:cNvPr>
            <p:cNvSpPr txBox="1"/>
            <p:nvPr/>
          </p:nvSpPr>
          <p:spPr>
            <a:xfrm>
              <a:off x="274450" y="3874621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actif</a:t>
              </a:r>
            </a:p>
          </p:txBody>
        </p:sp>
        <p:cxnSp>
          <p:nvCxnSpPr>
            <p:cNvPr id="15" name="Rechte verbindingslijn met pijl 14">
              <a:extLst>
                <a:ext uri="{FF2B5EF4-FFF2-40B4-BE49-F238E27FC236}">
                  <a16:creationId xmlns:a16="http://schemas.microsoft.com/office/drawing/2014/main" id="{32F1AF79-8D17-4389-AA5F-A788F9EA018A}"/>
                </a:ext>
              </a:extLst>
            </p:cNvPr>
            <p:cNvCxnSpPr>
              <a:stCxn id="13" idx="2"/>
              <a:endCxn id="12" idx="0"/>
            </p:cNvCxnSpPr>
            <p:nvPr/>
          </p:nvCxnSpPr>
          <p:spPr bwMode="auto">
            <a:xfrm flipH="1">
              <a:off x="629676" y="2551104"/>
              <a:ext cx="21681" cy="13235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5E2AC2CD-F0F0-4D34-B58B-742D1AF07884}"/>
                </a:ext>
              </a:extLst>
            </p:cNvPr>
            <p:cNvSpPr txBox="1"/>
            <p:nvPr/>
          </p:nvSpPr>
          <p:spPr>
            <a:xfrm>
              <a:off x="1728892" y="3907949"/>
              <a:ext cx="20877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Profil approuvé par le groupe</a:t>
              </a:r>
            </a:p>
          </p:txBody>
        </p:sp>
        <p:cxnSp>
          <p:nvCxnSpPr>
            <p:cNvPr id="32" name="Verbindingslijn: gekromd 31">
              <a:extLst>
                <a:ext uri="{FF2B5EF4-FFF2-40B4-BE49-F238E27FC236}">
                  <a16:creationId xmlns:a16="http://schemas.microsoft.com/office/drawing/2014/main" id="{3568EAE2-8935-4F3A-8E36-0FD05154B6A6}"/>
                </a:ext>
              </a:extLst>
            </p:cNvPr>
            <p:cNvCxnSpPr>
              <a:cxnSpLocks/>
              <a:stCxn id="26" idx="3"/>
              <a:endCxn id="36" idx="3"/>
            </p:cNvCxnSpPr>
            <p:nvPr/>
          </p:nvCxnSpPr>
          <p:spPr bwMode="auto">
            <a:xfrm flipH="1">
              <a:off x="3717749" y="2366529"/>
              <a:ext cx="45184" cy="1506746"/>
            </a:xfrm>
            <a:prstGeom prst="curvedConnector3">
              <a:avLst>
                <a:gd name="adj1" fmla="val -505931"/>
              </a:avLst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C482AD87-D90D-40AD-A8AE-EC6A6D7CC2C2}"/>
                </a:ext>
              </a:extLst>
            </p:cNvPr>
            <p:cNvSpPr txBox="1"/>
            <p:nvPr/>
          </p:nvSpPr>
          <p:spPr>
            <a:xfrm>
              <a:off x="4160940" y="2556793"/>
              <a:ext cx="23927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i="1" dirty="0">
                  <a:solidFill>
                    <a:srgbClr val="002060"/>
                  </a:solidFill>
                  <a:latin typeface="Arial"/>
                </a:rPr>
                <a:t>Parties prenantes représentées dans les groupes de travail</a:t>
              </a:r>
              <a:endPara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7DFB98-6F31-40FF-9F70-E4E899E56F56}"/>
                </a:ext>
              </a:extLst>
            </p:cNvPr>
            <p:cNvSpPr/>
            <p:nvPr/>
          </p:nvSpPr>
          <p:spPr bwMode="auto">
            <a:xfrm>
              <a:off x="3411354" y="3766928"/>
              <a:ext cx="306395" cy="21269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EFE64BEE-C5FE-47D6-B174-9DE61D91BFD6}"/>
              </a:ext>
            </a:extLst>
          </p:cNvPr>
          <p:cNvGrpSpPr/>
          <p:nvPr/>
        </p:nvGrpSpPr>
        <p:grpSpPr>
          <a:xfrm>
            <a:off x="-29819" y="993196"/>
            <a:ext cx="9525862" cy="1225400"/>
            <a:chOff x="-29819" y="993196"/>
            <a:chExt cx="9525862" cy="1225400"/>
          </a:xfrm>
        </p:grpSpPr>
        <p:sp>
          <p:nvSpPr>
            <p:cNvPr id="8" name="Vierkante haak links 7">
              <a:extLst>
                <a:ext uri="{FF2B5EF4-FFF2-40B4-BE49-F238E27FC236}">
                  <a16:creationId xmlns:a16="http://schemas.microsoft.com/office/drawing/2014/main" id="{3CC25656-17C2-44F5-AE04-E506D5F4BCEA}"/>
                </a:ext>
              </a:extLst>
            </p:cNvPr>
            <p:cNvSpPr/>
            <p:nvPr/>
          </p:nvSpPr>
          <p:spPr bwMode="auto">
            <a:xfrm>
              <a:off x="1297953" y="1023730"/>
              <a:ext cx="430939" cy="1194866"/>
            </a:xfrm>
            <a:prstGeom prst="leftBracket">
              <a:avLst/>
            </a:prstGeom>
            <a:noFill/>
            <a:ln w="730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151FF20D-359C-4BE0-933B-CAFDB84531E2}"/>
                </a:ext>
              </a:extLst>
            </p:cNvPr>
            <p:cNvSpPr txBox="1"/>
            <p:nvPr/>
          </p:nvSpPr>
          <p:spPr>
            <a:xfrm>
              <a:off x="1770080" y="993196"/>
              <a:ext cx="77259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Etape 1 : Cas d’usage </a:t>
              </a:r>
            </a:p>
            <a:p>
              <a:pPr lvl="0" defTabSz="914400"/>
              <a:r>
                <a:rPr lang="fr-FR" b="1" dirty="0">
                  <a:solidFill>
                    <a:srgbClr val="000000"/>
                  </a:solidFill>
                </a:rPr>
                <a:t>Etap</a:t>
              </a:r>
              <a:r>
                <a:rPr lang="fr-FR" b="1" dirty="0">
                  <a:solidFill>
                    <a:srgbClr val="000000"/>
                  </a:solidFill>
                  <a:latin typeface="Arial"/>
                </a:rPr>
                <a:t>e 2 : </a:t>
              </a: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Besoins en contraintes, sémantique et extensions </a:t>
              </a:r>
            </a:p>
            <a:p>
              <a:pPr lvl="0" defTabSz="914400"/>
              <a:r>
                <a:rPr lang="fr-FR" b="1" dirty="0">
                  <a:solidFill>
                    <a:srgbClr val="000000"/>
                  </a:solidFill>
                </a:rPr>
                <a:t>Etape 3 : Repérage des profils et extensions disponibles sur fhir.org</a:t>
              </a:r>
            </a:p>
            <a:p>
              <a:pPr lvl="0" defTabSz="914400"/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Etape 4 : Création des profils et des jeux de valeurs associés</a:t>
              </a:r>
            </a:p>
          </p:txBody>
        </p:sp>
        <p:sp>
          <p:nvSpPr>
            <p:cNvPr id="54" name="Tekstvak 12">
              <a:extLst>
                <a:ext uri="{FF2B5EF4-FFF2-40B4-BE49-F238E27FC236}">
                  <a16:creationId xmlns:a16="http://schemas.microsoft.com/office/drawing/2014/main" id="{82D61337-C27A-426A-B4BF-0AE79081F176}"/>
                </a:ext>
              </a:extLst>
            </p:cNvPr>
            <p:cNvSpPr txBox="1"/>
            <p:nvPr/>
          </p:nvSpPr>
          <p:spPr>
            <a:xfrm>
              <a:off x="-29819" y="1075888"/>
              <a:ext cx="13729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>
                  <a:solidFill>
                    <a:srgbClr val="FFFF00"/>
                  </a:solidFill>
                  <a:latin typeface="Arial"/>
                </a:rPr>
                <a:t>Analyse préalable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24271890-AECF-44F0-870E-D342E22E3594}"/>
              </a:ext>
            </a:extLst>
          </p:cNvPr>
          <p:cNvGrpSpPr/>
          <p:nvPr/>
        </p:nvGrpSpPr>
        <p:grpSpPr>
          <a:xfrm>
            <a:off x="274491" y="1783774"/>
            <a:ext cx="3488442" cy="782810"/>
            <a:chOff x="274491" y="1783774"/>
            <a:chExt cx="3488442" cy="782810"/>
          </a:xfrm>
        </p:grpSpPr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46ED93A0-1D33-4088-A7A1-6CFC0A3E762E}"/>
                </a:ext>
              </a:extLst>
            </p:cNvPr>
            <p:cNvSpPr txBox="1"/>
            <p:nvPr/>
          </p:nvSpPr>
          <p:spPr>
            <a:xfrm>
              <a:off x="274491" y="2150994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draft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6799BF62-7807-4A3C-A2D0-E09FF989812D}"/>
                </a:ext>
              </a:extLst>
            </p:cNvPr>
            <p:cNvSpPr txBox="1"/>
            <p:nvPr/>
          </p:nvSpPr>
          <p:spPr>
            <a:xfrm>
              <a:off x="1770080" y="2166474"/>
              <a:ext cx="19928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Draft version n</a:t>
              </a:r>
            </a:p>
          </p:txBody>
        </p:sp>
        <p:cxnSp>
          <p:nvCxnSpPr>
            <p:cNvPr id="57" name="Rechte verbindingslijn met pijl 14">
              <a:extLst>
                <a:ext uri="{FF2B5EF4-FFF2-40B4-BE49-F238E27FC236}">
                  <a16:creationId xmlns:a16="http://schemas.microsoft.com/office/drawing/2014/main" id="{3FEB7BA5-32E6-483E-AEF1-36480EA9EF1E}"/>
                </a:ext>
              </a:extLst>
            </p:cNvPr>
            <p:cNvCxnSpPr>
              <a:cxnSpLocks/>
              <a:stCxn id="54" idx="2"/>
              <a:endCxn id="13" idx="0"/>
            </p:cNvCxnSpPr>
            <p:nvPr/>
          </p:nvCxnSpPr>
          <p:spPr bwMode="auto">
            <a:xfrm flipH="1">
              <a:off x="651357" y="1783774"/>
              <a:ext cx="5320" cy="36722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F8F9EF25-98ED-4A44-B16D-FC0DD3D2BD65}"/>
              </a:ext>
            </a:extLst>
          </p:cNvPr>
          <p:cNvGrpSpPr/>
          <p:nvPr/>
        </p:nvGrpSpPr>
        <p:grpSpPr>
          <a:xfrm>
            <a:off x="1778470" y="1030408"/>
            <a:ext cx="10237936" cy="5589051"/>
            <a:chOff x="1778470" y="1030408"/>
            <a:chExt cx="10237936" cy="5589051"/>
          </a:xfrm>
        </p:grpSpPr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B117E2E-1096-4284-9359-6800EFBD4978}"/>
                </a:ext>
              </a:extLst>
            </p:cNvPr>
            <p:cNvSpPr/>
            <p:nvPr/>
          </p:nvSpPr>
          <p:spPr bwMode="auto">
            <a:xfrm>
              <a:off x="9861921" y="1125582"/>
              <a:ext cx="2154485" cy="5493877"/>
            </a:xfrm>
            <a:prstGeom prst="ellipse">
              <a:avLst/>
            </a:prstGeom>
            <a:solidFill>
              <a:srgbClr val="99CCFF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Gestion du changement</a:t>
              </a:r>
            </a:p>
          </p:txBody>
        </p:sp>
        <p:cxnSp>
          <p:nvCxnSpPr>
            <p:cNvPr id="31" name="Rechte verbindingslijn met pijl 30">
              <a:extLst>
                <a:ext uri="{FF2B5EF4-FFF2-40B4-BE49-F238E27FC236}">
                  <a16:creationId xmlns:a16="http://schemas.microsoft.com/office/drawing/2014/main" id="{33A228C2-9125-45B1-8D0F-444AF3204F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016406" y="3558557"/>
              <a:ext cx="0" cy="661011"/>
            </a:xfrm>
            <a:prstGeom prst="straightConnector1">
              <a:avLst/>
            </a:prstGeom>
            <a:solidFill>
              <a:schemeClr val="accent1"/>
            </a:solidFill>
            <a:ln w="698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Rechte verbindingslijn met pijl 30">
              <a:extLst>
                <a:ext uri="{FF2B5EF4-FFF2-40B4-BE49-F238E27FC236}">
                  <a16:creationId xmlns:a16="http://schemas.microsoft.com/office/drawing/2014/main" id="{3ED3A2FB-3044-4D1B-B247-AF34E3CF3E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870128" y="3486117"/>
              <a:ext cx="0" cy="661011"/>
            </a:xfrm>
            <a:prstGeom prst="straightConnector1">
              <a:avLst/>
            </a:prstGeom>
            <a:solidFill>
              <a:schemeClr val="accent1"/>
            </a:solidFill>
            <a:ln w="698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9E7ED23E-72E7-4796-BD60-2738E47FBF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78470" y="1030408"/>
              <a:ext cx="9160694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B0E7BC7E-9C0C-4AA2-839B-4D5FE93C17B8}"/>
              </a:ext>
            </a:extLst>
          </p:cNvPr>
          <p:cNvGrpSpPr/>
          <p:nvPr/>
        </p:nvGrpSpPr>
        <p:grpSpPr>
          <a:xfrm>
            <a:off x="209407" y="4274731"/>
            <a:ext cx="10729757" cy="2441144"/>
            <a:chOff x="209407" y="4274731"/>
            <a:chExt cx="10729757" cy="2441144"/>
          </a:xfrm>
        </p:grpSpPr>
        <p:sp>
          <p:nvSpPr>
            <p:cNvPr id="10" name="Vierkante haak links 9">
              <a:extLst>
                <a:ext uri="{FF2B5EF4-FFF2-40B4-BE49-F238E27FC236}">
                  <a16:creationId xmlns:a16="http://schemas.microsoft.com/office/drawing/2014/main" id="{215C8906-592D-4D6F-92B4-456A71F61490}"/>
                </a:ext>
              </a:extLst>
            </p:cNvPr>
            <p:cNvSpPr/>
            <p:nvPr/>
          </p:nvSpPr>
          <p:spPr bwMode="auto">
            <a:xfrm>
              <a:off x="1284423" y="6236239"/>
              <a:ext cx="424628" cy="458670"/>
            </a:xfrm>
            <a:prstGeom prst="leftBracket">
              <a:avLst/>
            </a:prstGeom>
            <a:noFill/>
            <a:ln w="730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8961954A-1A6D-4AB3-81FE-AC971575DA4E}"/>
                </a:ext>
              </a:extLst>
            </p:cNvPr>
            <p:cNvSpPr txBox="1"/>
            <p:nvPr/>
          </p:nvSpPr>
          <p:spPr>
            <a:xfrm>
              <a:off x="209407" y="6265519"/>
              <a:ext cx="8242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retiré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6" name="Rechte verbindingslijn met pijl 15">
              <a:extLst>
                <a:ext uri="{FF2B5EF4-FFF2-40B4-BE49-F238E27FC236}">
                  <a16:creationId xmlns:a16="http://schemas.microsoft.com/office/drawing/2014/main" id="{10667A3D-E071-4DB6-AA90-229240E72543}"/>
                </a:ext>
              </a:extLst>
            </p:cNvPr>
            <p:cNvCxnSpPr>
              <a:cxnSpLocks/>
              <a:stCxn id="12" idx="2"/>
              <a:endCxn id="11" idx="0"/>
            </p:cNvCxnSpPr>
            <p:nvPr/>
          </p:nvCxnSpPr>
          <p:spPr bwMode="auto">
            <a:xfrm flipH="1">
              <a:off x="621540" y="4274731"/>
              <a:ext cx="8136" cy="1990788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D8DD6207-E0FC-4075-8BB9-530727C587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78470" y="6715874"/>
              <a:ext cx="9160694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510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7842" y="755374"/>
            <a:ext cx="7991061" cy="5277678"/>
          </a:xfrm>
        </p:spPr>
        <p:txBody>
          <a:bodyPr anchor="t" anchorCtr="0">
            <a:normAutofit fontScale="92500" lnSpcReduction="10000"/>
          </a:bodyPr>
          <a:lstStyle/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015294"/>
                </a:solidFill>
              </a:rPr>
              <a:t>Les ressources de la gestion administrative du patient</a:t>
            </a:r>
          </a:p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ED7F02"/>
                </a:solidFill>
              </a:rPr>
              <a:t>      </a:t>
            </a:r>
            <a:endParaRPr lang="fr-FR" sz="2400" i="1" dirty="0">
              <a:solidFill>
                <a:srgbClr val="ED7F02"/>
              </a:solidFill>
            </a:endParaRP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400" i="1" dirty="0">
                <a:solidFill>
                  <a:srgbClr val="ED7F02"/>
                </a:solidFill>
              </a:rPr>
              <a:t>Ressource Patient</a:t>
            </a:r>
          </a:p>
          <a:p>
            <a:pPr marL="846137" lvl="1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200" i="1" dirty="0">
                <a:solidFill>
                  <a:srgbClr val="015294"/>
                </a:solidFill>
              </a:rPr>
              <a:t>Identification et éléments démographiques du patient</a:t>
            </a: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400" i="1" dirty="0">
                <a:solidFill>
                  <a:schemeClr val="accent4"/>
                </a:solidFill>
              </a:rPr>
              <a:t>Ressource </a:t>
            </a:r>
            <a:r>
              <a:rPr lang="fr-FR" sz="2400" i="1" dirty="0" err="1">
                <a:solidFill>
                  <a:schemeClr val="accent4"/>
                </a:solidFill>
              </a:rPr>
              <a:t>Practionner</a:t>
            </a:r>
            <a:endParaRPr lang="fr-FR" sz="2400" i="1" dirty="0">
              <a:solidFill>
                <a:schemeClr val="accent4"/>
              </a:solidFill>
            </a:endParaRPr>
          </a:p>
          <a:p>
            <a:pPr marL="846137" lvl="1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200" i="1" dirty="0">
                <a:solidFill>
                  <a:srgbClr val="015294"/>
                </a:solidFill>
              </a:rPr>
              <a:t>Identification, éléments descriptifs et qualifications des professionnels de santé</a:t>
            </a: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400" i="1" dirty="0">
                <a:solidFill>
                  <a:schemeClr val="accent4"/>
                </a:solidFill>
              </a:rPr>
              <a:t>Ressource </a:t>
            </a:r>
            <a:r>
              <a:rPr lang="fr-FR" sz="2400" i="1" dirty="0" err="1">
                <a:solidFill>
                  <a:schemeClr val="accent4"/>
                </a:solidFill>
              </a:rPr>
              <a:t>Encounter</a:t>
            </a:r>
            <a:endParaRPr lang="fr-FR" sz="2400" i="1" dirty="0">
              <a:solidFill>
                <a:schemeClr val="accent4"/>
              </a:solidFill>
            </a:endParaRPr>
          </a:p>
          <a:p>
            <a:pPr marL="846137" lvl="1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200" i="1" dirty="0">
                <a:solidFill>
                  <a:srgbClr val="015294"/>
                </a:solidFill>
              </a:rPr>
              <a:t>Description de la venue et des mouvements du patient dans l’établissement</a:t>
            </a: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400" i="1" dirty="0">
                <a:solidFill>
                  <a:schemeClr val="accent4"/>
                </a:solidFill>
              </a:rPr>
              <a:t>Ressource </a:t>
            </a:r>
            <a:r>
              <a:rPr lang="fr-FR" sz="2400" i="1" dirty="0" err="1">
                <a:solidFill>
                  <a:schemeClr val="accent4"/>
                </a:solidFill>
              </a:rPr>
              <a:t>Account</a:t>
            </a:r>
            <a:endParaRPr lang="fr-FR" sz="2400" i="1" dirty="0">
              <a:solidFill>
                <a:schemeClr val="accent4"/>
              </a:solidFill>
            </a:endParaRPr>
          </a:p>
          <a:p>
            <a:pPr marL="846137" lvl="1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200" i="1" dirty="0">
                <a:solidFill>
                  <a:srgbClr val="015294"/>
                </a:solidFill>
              </a:rPr>
              <a:t>Dossier administratif de la venue </a:t>
            </a:r>
          </a:p>
          <a:p>
            <a:pPr marL="552450" indent="0">
              <a:spcAft>
                <a:spcPts val="600"/>
              </a:spcAft>
              <a:buClr>
                <a:srgbClr val="015294"/>
              </a:buClr>
              <a:buNone/>
            </a:pPr>
            <a:endParaRPr lang="fr-FR" b="1" i="1" dirty="0">
              <a:solidFill>
                <a:srgbClr val="015294"/>
              </a:solidFill>
            </a:endParaRP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698284" y="6356350"/>
            <a:ext cx="512516" cy="385018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>
                <a:solidFill>
                  <a:srgbClr val="015294"/>
                </a:solidFill>
              </a:rPr>
              <a:pPr/>
              <a:t>13</a:t>
            </a:fld>
            <a:endParaRPr lang="fr-FR">
              <a:solidFill>
                <a:srgbClr val="015294"/>
              </a:solidFill>
            </a:endParaRPr>
          </a:p>
        </p:txBody>
      </p:sp>
      <p:sp>
        <p:nvSpPr>
          <p:cNvPr id="5" name="Titre 24">
            <a:extLst>
              <a:ext uri="{FF2B5EF4-FFF2-40B4-BE49-F238E27FC236}">
                <a16:creationId xmlns:a16="http://schemas.microsoft.com/office/drawing/2014/main" id="{E697BBCA-A16E-491A-B17B-53176087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50271" cy="4601183"/>
          </a:xfrm>
        </p:spPr>
        <p:txBody>
          <a:bodyPr>
            <a:normAutofit/>
          </a:bodyPr>
          <a:lstStyle/>
          <a:p>
            <a:r>
              <a:rPr lang="fr-FR" sz="4800" dirty="0"/>
              <a:t>FHIR-GT1</a:t>
            </a:r>
          </a:p>
        </p:txBody>
      </p:sp>
    </p:spTree>
    <p:extLst>
      <p:ext uri="{BB962C8B-B14F-4D97-AF65-F5344CB8AC3E}">
        <p14:creationId xmlns:p14="http://schemas.microsoft.com/office/powerpoint/2010/main" val="251270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7842" y="755374"/>
            <a:ext cx="7991061" cy="5277678"/>
          </a:xfrm>
        </p:spPr>
        <p:txBody>
          <a:bodyPr anchor="t" anchorCtr="0">
            <a:normAutofit/>
          </a:bodyPr>
          <a:lstStyle/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015294"/>
                </a:solidFill>
              </a:rPr>
              <a:t>Les ressources de la gestion administrative du patient</a:t>
            </a:r>
          </a:p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ED7F02"/>
                </a:solidFill>
              </a:rPr>
              <a:t>      </a:t>
            </a:r>
            <a:endParaRPr lang="fr-FR" sz="2400" i="1" dirty="0">
              <a:solidFill>
                <a:srgbClr val="ED7F02"/>
              </a:solidFill>
            </a:endParaRP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400" i="1" dirty="0">
                <a:solidFill>
                  <a:srgbClr val="ED7F02"/>
                </a:solidFill>
              </a:rPr>
              <a:t>Ressource </a:t>
            </a:r>
            <a:r>
              <a:rPr lang="fr-FR" sz="2400" i="1" dirty="0" err="1">
                <a:solidFill>
                  <a:srgbClr val="ED7F02"/>
                </a:solidFill>
              </a:rPr>
              <a:t>Organization</a:t>
            </a:r>
            <a:endParaRPr lang="fr-FR" sz="2400" i="1" dirty="0">
              <a:solidFill>
                <a:srgbClr val="ED7F02"/>
              </a:solidFill>
            </a:endParaRPr>
          </a:p>
          <a:p>
            <a:pPr marL="846137" lvl="1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200" i="1" dirty="0">
                <a:solidFill>
                  <a:srgbClr val="015294"/>
                </a:solidFill>
              </a:rPr>
              <a:t>Organisation responsable de la venue ou du mouvement (en discussion).</a:t>
            </a: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400" i="1" dirty="0">
                <a:solidFill>
                  <a:schemeClr val="accent4"/>
                </a:solidFill>
              </a:rPr>
              <a:t>Ressource Location</a:t>
            </a:r>
          </a:p>
          <a:p>
            <a:pPr marL="846137" lvl="1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200" i="1" dirty="0">
                <a:solidFill>
                  <a:srgbClr val="015294"/>
                </a:solidFill>
              </a:rPr>
              <a:t>Lieu par lequel le patient est passé au cours de sa venue dans l’établissement.</a:t>
            </a: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endParaRPr lang="fr-FR" sz="2200" i="1" dirty="0">
              <a:solidFill>
                <a:srgbClr val="015294"/>
              </a:solidFill>
            </a:endParaRPr>
          </a:p>
          <a:p>
            <a:pPr marL="552450" indent="0">
              <a:spcAft>
                <a:spcPts val="600"/>
              </a:spcAft>
              <a:buClr>
                <a:srgbClr val="015294"/>
              </a:buClr>
              <a:buNone/>
            </a:pPr>
            <a:endParaRPr lang="fr-FR" b="1" i="1" dirty="0">
              <a:solidFill>
                <a:srgbClr val="015294"/>
              </a:solidFill>
            </a:endParaRP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698284" y="6356350"/>
            <a:ext cx="512516" cy="385018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>
                <a:solidFill>
                  <a:srgbClr val="015294"/>
                </a:solidFill>
              </a:rPr>
              <a:pPr/>
              <a:t>14</a:t>
            </a:fld>
            <a:endParaRPr lang="fr-FR">
              <a:solidFill>
                <a:srgbClr val="015294"/>
              </a:solidFill>
            </a:endParaRPr>
          </a:p>
        </p:txBody>
      </p:sp>
      <p:sp>
        <p:nvSpPr>
          <p:cNvPr id="5" name="Titre 24">
            <a:extLst>
              <a:ext uri="{FF2B5EF4-FFF2-40B4-BE49-F238E27FC236}">
                <a16:creationId xmlns:a16="http://schemas.microsoft.com/office/drawing/2014/main" id="{E697BBCA-A16E-491A-B17B-53176087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50271" cy="4601183"/>
          </a:xfrm>
        </p:spPr>
        <p:txBody>
          <a:bodyPr>
            <a:normAutofit/>
          </a:bodyPr>
          <a:lstStyle/>
          <a:p>
            <a:r>
              <a:rPr lang="fr-FR" sz="4800" dirty="0"/>
              <a:t>FHIR-GT3</a:t>
            </a:r>
          </a:p>
        </p:txBody>
      </p:sp>
    </p:spTree>
    <p:extLst>
      <p:ext uri="{BB962C8B-B14F-4D97-AF65-F5344CB8AC3E}">
        <p14:creationId xmlns:p14="http://schemas.microsoft.com/office/powerpoint/2010/main" val="316966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7842" y="755374"/>
            <a:ext cx="7991061" cy="5277678"/>
          </a:xfrm>
        </p:spPr>
        <p:txBody>
          <a:bodyPr anchor="t" anchorCtr="0">
            <a:normAutofit fontScale="92500" lnSpcReduction="20000"/>
          </a:bodyPr>
          <a:lstStyle/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015294"/>
                </a:solidFill>
              </a:rPr>
              <a:t>Avancement</a:t>
            </a:r>
          </a:p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ED7F02"/>
                </a:solidFill>
              </a:rPr>
              <a:t>      </a:t>
            </a:r>
            <a:endParaRPr lang="fr-FR" sz="2000" i="1" dirty="0">
              <a:solidFill>
                <a:schemeClr val="tx1"/>
              </a:solidFill>
            </a:endParaRP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endParaRPr lang="fr-FR" sz="2400" i="1" dirty="0">
              <a:solidFill>
                <a:srgbClr val="ED7F02"/>
              </a:solidFill>
            </a:endParaRP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400" i="1" dirty="0">
                <a:solidFill>
                  <a:srgbClr val="ED7F02"/>
                </a:solidFill>
              </a:rPr>
              <a:t>GT1 : version 1 pour commentaires, prévue en T1 2018</a:t>
            </a: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400" i="1" dirty="0">
                <a:solidFill>
                  <a:srgbClr val="ED7F02"/>
                </a:solidFill>
              </a:rPr>
              <a:t>GT3 : lancé en novembre 2017.</a:t>
            </a: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400" i="1" dirty="0">
                <a:solidFill>
                  <a:srgbClr val="ED7F02"/>
                </a:solidFill>
              </a:rPr>
              <a:t>Les prochaines réunions de travail</a:t>
            </a:r>
          </a:p>
          <a:p>
            <a:pPr marL="846137" lvl="1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200" i="1" dirty="0">
                <a:solidFill>
                  <a:srgbClr val="ED7F02"/>
                </a:solidFill>
              </a:rPr>
              <a:t>GT1: le 14 février 2018</a:t>
            </a:r>
          </a:p>
          <a:p>
            <a:pPr marL="846137" lvl="1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200" i="1" dirty="0">
                <a:solidFill>
                  <a:srgbClr val="ED7F02"/>
                </a:solidFill>
              </a:rPr>
              <a:t>GT3: 15 février 2018</a:t>
            </a: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400" i="1" dirty="0">
                <a:solidFill>
                  <a:srgbClr val="ED7F02"/>
                </a:solidFill>
              </a:rPr>
              <a:t>La suite</a:t>
            </a:r>
          </a:p>
          <a:p>
            <a:pPr marL="846137" lvl="1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200" i="1" dirty="0">
                <a:solidFill>
                  <a:srgbClr val="015294"/>
                </a:solidFill>
              </a:rPr>
              <a:t>Proposition d’activer en 2018, au choix</a:t>
            </a:r>
          </a:p>
          <a:p>
            <a:pPr marL="1303337" lvl="2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000" i="1" dirty="0">
                <a:solidFill>
                  <a:srgbClr val="015294"/>
                </a:solidFill>
              </a:rPr>
              <a:t>GT2 « Gestion médico-économique » </a:t>
            </a:r>
          </a:p>
          <a:p>
            <a:pPr marL="1303337" lvl="2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000" i="1" dirty="0">
                <a:solidFill>
                  <a:srgbClr val="015294"/>
                </a:solidFill>
              </a:rPr>
              <a:t>GT4  « Gestion documentaire » </a:t>
            </a:r>
          </a:p>
          <a:p>
            <a:pPr marL="1303337" lvl="2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000" i="1" dirty="0">
                <a:solidFill>
                  <a:srgbClr val="015294"/>
                </a:solidFill>
              </a:rPr>
              <a:t>Nouvelle demande « gestion des ressources et des RDV »</a:t>
            </a:r>
          </a:p>
          <a:p>
            <a:pPr marL="552450" indent="0">
              <a:spcAft>
                <a:spcPts val="600"/>
              </a:spcAft>
              <a:buClr>
                <a:srgbClr val="015294"/>
              </a:buClr>
              <a:buNone/>
            </a:pPr>
            <a:endParaRPr lang="fr-FR" b="1" i="1" dirty="0">
              <a:solidFill>
                <a:srgbClr val="015294"/>
              </a:solidFill>
            </a:endParaRP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698284" y="6356350"/>
            <a:ext cx="512516" cy="385018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>
                <a:solidFill>
                  <a:srgbClr val="015294"/>
                </a:solidFill>
              </a:rPr>
              <a:pPr/>
              <a:t>15</a:t>
            </a:fld>
            <a:endParaRPr lang="fr-FR">
              <a:solidFill>
                <a:srgbClr val="01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3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6063" y="2007708"/>
            <a:ext cx="8798546" cy="2147036"/>
          </a:xfrm>
        </p:spPr>
        <p:txBody>
          <a:bodyPr>
            <a:noAutofit/>
          </a:bodyPr>
          <a:lstStyle/>
          <a:p>
            <a:pPr marL="804863" indent="-804863" eaLnBrk="1" fontAlgn="auto" hangingPunct="1">
              <a:spcAft>
                <a:spcPts val="0"/>
              </a:spcAft>
              <a:defRPr/>
            </a:pPr>
            <a:r>
              <a:rPr lang="fr-FR" sz="4400" dirty="0">
                <a:solidFill>
                  <a:schemeClr val="bg1"/>
                </a:solidFill>
              </a:rPr>
              <a:t>	Merci pour votre attention !</a:t>
            </a:r>
            <a:br>
              <a:rPr lang="fr-FR" sz="4400">
                <a:solidFill>
                  <a:schemeClr val="bg1"/>
                </a:solidFill>
              </a:rPr>
            </a:br>
            <a:endParaRPr lang="fr-FR" altLang="fr-FR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9970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63C084-0EF9-4200-A70F-EA6AC1A2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26385" cy="4601183"/>
          </a:xfrm>
        </p:spPr>
        <p:txBody>
          <a:bodyPr/>
          <a:lstStyle/>
          <a:p>
            <a:r>
              <a:rPr lang="fr-FR" dirty="0"/>
              <a:t>Rappel :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en-US" dirty="0">
                <a:solidFill>
                  <a:srgbClr val="FFFF00"/>
                </a:solidFill>
              </a:rPr>
              <a:t>F</a:t>
            </a:r>
            <a:r>
              <a:rPr lang="en-US" dirty="0"/>
              <a:t>ast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dirty="0"/>
              <a:t>ealthcare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/>
              <a:t>nteroperability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/>
              <a:t>esources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2E9A64-715F-4BFB-8580-87ADFF56C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330" y="864108"/>
            <a:ext cx="8319053" cy="2863066"/>
          </a:xfrm>
        </p:spPr>
        <p:txBody>
          <a:bodyPr tIns="108000" bIns="108000" anchor="t" anchorCtr="0">
            <a:normAutofit fontScale="92500"/>
          </a:bodyPr>
          <a:lstStyle/>
          <a:p>
            <a:pPr marL="357188" indent="-357188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r-FR" sz="2200" dirty="0"/>
              <a:t>Le plus récent standard d’HL7, à base de ressources réparties</a:t>
            </a:r>
          </a:p>
          <a:p>
            <a:pPr marL="357188" indent="-357188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r-FR" sz="2200" dirty="0"/>
              <a:t>Simplification technologique (http, ressources identifiée par url …), environnement REST</a:t>
            </a:r>
          </a:p>
          <a:p>
            <a:pPr marL="357188" indent="-357188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r-FR" sz="2200" dirty="0"/>
              <a:t>Notamment utile pour </a:t>
            </a:r>
            <a:r>
              <a:rPr lang="fr-FR" sz="2200" dirty="0">
                <a:sym typeface="Wingdings" panose="05000000000000000000" pitchFamily="2" charset="2"/>
              </a:rPr>
              <a:t>terminaux mobiles et environnements en cloud</a:t>
            </a:r>
          </a:p>
          <a:p>
            <a:pPr marL="357188" indent="-357188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r-FR" sz="2200" dirty="0"/>
              <a:t>En chemin vers le statut normatif </a:t>
            </a:r>
          </a:p>
          <a:p>
            <a:pPr marL="357188" indent="-357188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fr-FR" sz="2200" dirty="0"/>
          </a:p>
        </p:txBody>
      </p:sp>
      <p:pic>
        <p:nvPicPr>
          <p:cNvPr id="4" name="Picture 2" descr="logo fhir">
            <a:extLst>
              <a:ext uri="{FF2B5EF4-FFF2-40B4-BE49-F238E27FC236}">
                <a16:creationId xmlns:a16="http://schemas.microsoft.com/office/drawing/2014/main" id="{C05A676F-1620-485A-AC82-7FB39541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8" y="2051317"/>
            <a:ext cx="2516866" cy="108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21EB6F2A-9D6B-4D91-949F-DB04208F0CA7}"/>
              </a:ext>
            </a:extLst>
          </p:cNvPr>
          <p:cNvGrpSpPr/>
          <p:nvPr/>
        </p:nvGrpSpPr>
        <p:grpSpPr>
          <a:xfrm>
            <a:off x="3717238" y="3339551"/>
            <a:ext cx="7792278" cy="3250954"/>
            <a:chOff x="3717238" y="3339551"/>
            <a:chExt cx="7792278" cy="3250954"/>
          </a:xfrm>
        </p:grpSpPr>
        <p:sp>
          <p:nvSpPr>
            <p:cNvPr id="5" name="Flèche : chevron 4">
              <a:extLst>
                <a:ext uri="{FF2B5EF4-FFF2-40B4-BE49-F238E27FC236}">
                  <a16:creationId xmlns:a16="http://schemas.microsoft.com/office/drawing/2014/main" id="{DF9CE8A7-DA11-4D6B-AD52-8888BE57DD3C}"/>
                </a:ext>
              </a:extLst>
            </p:cNvPr>
            <p:cNvSpPr/>
            <p:nvPr/>
          </p:nvSpPr>
          <p:spPr>
            <a:xfrm>
              <a:off x="3717238" y="3339551"/>
              <a:ext cx="1938130" cy="805069"/>
            </a:xfrm>
            <a:prstGeom prst="chevron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STU 3 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Mars 2017</a:t>
              </a:r>
            </a:p>
          </p:txBody>
        </p:sp>
        <p:sp>
          <p:nvSpPr>
            <p:cNvPr id="6" name="Flèche : chevron 5">
              <a:extLst>
                <a:ext uri="{FF2B5EF4-FFF2-40B4-BE49-F238E27FC236}">
                  <a16:creationId xmlns:a16="http://schemas.microsoft.com/office/drawing/2014/main" id="{7642FAA2-08A4-4EA0-AF18-153C2492DEA6}"/>
                </a:ext>
              </a:extLst>
            </p:cNvPr>
            <p:cNvSpPr/>
            <p:nvPr/>
          </p:nvSpPr>
          <p:spPr>
            <a:xfrm>
              <a:off x="5479777" y="3339551"/>
              <a:ext cx="2087217" cy="805069"/>
            </a:xfrm>
            <a:prstGeom prst="chevron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</a:rPr>
                <a:t>Ballot avril 2018</a:t>
              </a:r>
            </a:p>
          </p:txBody>
        </p:sp>
        <p:sp>
          <p:nvSpPr>
            <p:cNvPr id="8" name="Flèche : chevron 7">
              <a:extLst>
                <a:ext uri="{FF2B5EF4-FFF2-40B4-BE49-F238E27FC236}">
                  <a16:creationId xmlns:a16="http://schemas.microsoft.com/office/drawing/2014/main" id="{65EFFC66-5DB3-42BF-B209-0C6CB49BFF25}"/>
                </a:ext>
              </a:extLst>
            </p:cNvPr>
            <p:cNvSpPr/>
            <p:nvPr/>
          </p:nvSpPr>
          <p:spPr>
            <a:xfrm>
              <a:off x="7318883" y="3339551"/>
              <a:ext cx="2087217" cy="805069"/>
            </a:xfrm>
            <a:prstGeom prst="chevron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</a:rPr>
                <a:t>Ballot août 2018</a:t>
              </a:r>
            </a:p>
          </p:txBody>
        </p:sp>
        <p:sp>
          <p:nvSpPr>
            <p:cNvPr id="9" name="Flèche : chevron 8">
              <a:extLst>
                <a:ext uri="{FF2B5EF4-FFF2-40B4-BE49-F238E27FC236}">
                  <a16:creationId xmlns:a16="http://schemas.microsoft.com/office/drawing/2014/main" id="{DB800399-858F-4126-ACEB-51C67FE1DE2B}"/>
                </a:ext>
              </a:extLst>
            </p:cNvPr>
            <p:cNvSpPr/>
            <p:nvPr/>
          </p:nvSpPr>
          <p:spPr>
            <a:xfrm>
              <a:off x="9176951" y="3339551"/>
              <a:ext cx="2332565" cy="805069"/>
            </a:xfrm>
            <a:prstGeom prst="chevron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</a:rPr>
                <a:t>Release 4</a:t>
              </a:r>
            </a:p>
            <a:p>
              <a:pPr algn="ctr"/>
              <a:r>
                <a:rPr lang="fr-FR" sz="2000" dirty="0">
                  <a:solidFill>
                    <a:schemeClr val="bg1"/>
                  </a:solidFill>
                </a:rPr>
                <a:t>T1 2019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5E27EB8-1A68-4123-8CFA-10FB5B3AFEC4}"/>
                </a:ext>
              </a:extLst>
            </p:cNvPr>
            <p:cNvSpPr txBox="1"/>
            <p:nvPr/>
          </p:nvSpPr>
          <p:spPr>
            <a:xfrm>
              <a:off x="5168348" y="4651513"/>
              <a:ext cx="26736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15294"/>
                  </a:solidFill>
                </a:rPr>
                <a:t>Déclenchement des activités de profilage national : Pays Bas, Nouvelle Zélande, France, Allemagne, Norvège, Canada …</a:t>
              </a:r>
              <a:r>
                <a:rPr lang="fr-FR" sz="2000" dirty="0" err="1">
                  <a:solidFill>
                    <a:srgbClr val="015294"/>
                  </a:solidFill>
                </a:rPr>
                <a:t>etc</a:t>
              </a:r>
              <a:endParaRPr lang="fr-FR" sz="2000" dirty="0">
                <a:solidFill>
                  <a:srgbClr val="015294"/>
                </a:solidFill>
              </a:endParaRPr>
            </a:p>
          </p:txBody>
        </p:sp>
        <p:cxnSp>
          <p:nvCxnSpPr>
            <p:cNvPr id="12" name="Connecteur : en angle 11">
              <a:extLst>
                <a:ext uri="{FF2B5EF4-FFF2-40B4-BE49-F238E27FC236}">
                  <a16:creationId xmlns:a16="http://schemas.microsoft.com/office/drawing/2014/main" id="{0203CB6B-E27C-44ED-81D4-5B9B4A53D236}"/>
                </a:ext>
              </a:extLst>
            </p:cNvPr>
            <p:cNvCxnSpPr>
              <a:cxnSpLocks/>
              <a:stCxn id="5" idx="2"/>
              <a:endCxn id="10" idx="1"/>
            </p:cNvCxnSpPr>
            <p:nvPr/>
          </p:nvCxnSpPr>
          <p:spPr>
            <a:xfrm rot="16200000" flipH="1">
              <a:off x="4088498" y="4541158"/>
              <a:ext cx="1476389" cy="683312"/>
            </a:xfrm>
            <a:prstGeom prst="bentConnector2">
              <a:avLst/>
            </a:prstGeom>
            <a:ln w="38100">
              <a:solidFill>
                <a:srgbClr val="01529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266FBAC-D1FE-4360-BDC9-F4BCE22113C4}"/>
                </a:ext>
              </a:extLst>
            </p:cNvPr>
            <p:cNvSpPr txBox="1"/>
            <p:nvPr/>
          </p:nvSpPr>
          <p:spPr>
            <a:xfrm>
              <a:off x="9280204" y="4103925"/>
              <a:ext cx="2150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15294"/>
                  </a:solidFill>
                </a:rPr>
                <a:t>Contenu normatif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5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>
            <a:extLst>
              <a:ext uri="{FF2B5EF4-FFF2-40B4-BE49-F238E27FC236}">
                <a16:creationId xmlns:a16="http://schemas.microsoft.com/office/drawing/2014/main" id="{8DAC6D08-BEFF-4FC2-A411-64F20FAD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50271" cy="4601183"/>
          </a:xfrm>
        </p:spPr>
        <p:txBody>
          <a:bodyPr>
            <a:normAutofit/>
          </a:bodyPr>
          <a:lstStyle/>
          <a:p>
            <a:r>
              <a:rPr lang="fr-FR" sz="4800" dirty="0"/>
              <a:t>Paradigmes couverts par FHIR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5C1A3E0-6472-42B7-9E90-9671AE0DD963}"/>
              </a:ext>
            </a:extLst>
          </p:cNvPr>
          <p:cNvGrpSpPr/>
          <p:nvPr/>
        </p:nvGrpSpPr>
        <p:grpSpPr>
          <a:xfrm>
            <a:off x="3690185" y="258417"/>
            <a:ext cx="7836061" cy="6316340"/>
            <a:chOff x="4436466" y="167149"/>
            <a:chExt cx="6984316" cy="6508954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44088610-0E12-4C6F-968D-B70D1C534D8E}"/>
                </a:ext>
              </a:extLst>
            </p:cNvPr>
            <p:cNvSpPr/>
            <p:nvPr/>
          </p:nvSpPr>
          <p:spPr>
            <a:xfrm>
              <a:off x="4436466" y="167149"/>
              <a:ext cx="6984316" cy="6508954"/>
            </a:xfrm>
            <a:prstGeom prst="roundRect">
              <a:avLst>
                <a:gd name="adj" fmla="val 7200"/>
              </a:avLst>
            </a:prstGeom>
            <a:gradFill flip="none" rotWithShape="1">
              <a:gsLst>
                <a:gs pos="0">
                  <a:srgbClr val="8D7171">
                    <a:tint val="66000"/>
                    <a:satMod val="160000"/>
                  </a:srgbClr>
                </a:gs>
                <a:gs pos="50000">
                  <a:srgbClr val="8D7171">
                    <a:tint val="44500"/>
                    <a:satMod val="160000"/>
                  </a:srgbClr>
                </a:gs>
                <a:gs pos="100000">
                  <a:srgbClr val="8D7171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3" name="Picture 2" descr="logo fhir">
              <a:extLst>
                <a:ext uri="{FF2B5EF4-FFF2-40B4-BE49-F238E27FC236}">
                  <a16:creationId xmlns:a16="http://schemas.microsoft.com/office/drawing/2014/main" id="{8E9760A0-E627-4B23-BB9F-21F59F6C4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683" y="5011809"/>
              <a:ext cx="2154054" cy="923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452A0CB0-A197-462F-9A6E-8CD71985F57C}"/>
              </a:ext>
            </a:extLst>
          </p:cNvPr>
          <p:cNvSpPr/>
          <p:nvPr/>
        </p:nvSpPr>
        <p:spPr>
          <a:xfrm>
            <a:off x="7272994" y="5416991"/>
            <a:ext cx="1646755" cy="1002894"/>
          </a:xfrm>
          <a:prstGeom prst="roundRect">
            <a:avLst/>
          </a:prstGeom>
          <a:solidFill>
            <a:srgbClr val="3E1F00"/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1397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Ressources REST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CD838C89-F7A3-41AB-A41C-63757C88C485}"/>
              </a:ext>
            </a:extLst>
          </p:cNvPr>
          <p:cNvSpPr/>
          <p:nvPr/>
        </p:nvSpPr>
        <p:spPr>
          <a:xfrm>
            <a:off x="3861199" y="393610"/>
            <a:ext cx="6366166" cy="3215149"/>
          </a:xfrm>
          <a:prstGeom prst="roundRect">
            <a:avLst>
              <a:gd name="adj" fmla="val 7200"/>
            </a:avLst>
          </a:prstGeom>
          <a:gradFill flip="none" rotWithShape="1">
            <a:gsLst>
              <a:gs pos="0">
                <a:srgbClr val="A304FC">
                  <a:tint val="66000"/>
                  <a:satMod val="160000"/>
                </a:srgbClr>
              </a:gs>
              <a:gs pos="50000">
                <a:srgbClr val="A304FC">
                  <a:tint val="44500"/>
                  <a:satMod val="160000"/>
                </a:srgbClr>
              </a:gs>
              <a:gs pos="100000">
                <a:srgbClr val="A304FC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B99D103-5B9C-4F10-8807-421AB6C65D80}"/>
              </a:ext>
            </a:extLst>
          </p:cNvPr>
          <p:cNvSpPr txBox="1"/>
          <p:nvPr/>
        </p:nvSpPr>
        <p:spPr>
          <a:xfrm>
            <a:off x="3979184" y="1614280"/>
            <a:ext cx="240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25000"/>
                  </a:schemeClr>
                </a:solidFill>
              </a:rPr>
              <a:t>HL7 version 3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A818BA8B-7886-4DD0-A119-124F6F7DC32F}"/>
              </a:ext>
            </a:extLst>
          </p:cNvPr>
          <p:cNvGrpSpPr/>
          <p:nvPr/>
        </p:nvGrpSpPr>
        <p:grpSpPr>
          <a:xfrm>
            <a:off x="4924810" y="2103254"/>
            <a:ext cx="4560670" cy="1335400"/>
            <a:chOff x="4971143" y="2107550"/>
            <a:chExt cx="4542045" cy="1335400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0ED18241-3271-485B-A654-713F60D8E687}"/>
                </a:ext>
              </a:extLst>
            </p:cNvPr>
            <p:cNvSpPr/>
            <p:nvPr/>
          </p:nvSpPr>
          <p:spPr>
            <a:xfrm>
              <a:off x="4971143" y="2107550"/>
              <a:ext cx="4542045" cy="13354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51B04723-FB11-446E-A25E-43CBFA9DE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6266" y="2353354"/>
              <a:ext cx="1684534" cy="812187"/>
            </a:xfrm>
            <a:prstGeom prst="rect">
              <a:avLst/>
            </a:prstGeom>
            <a:solidFill>
              <a:srgbClr val="000000">
                <a:alpha val="52941"/>
              </a:srgbClr>
            </a:solidFill>
          </p:spPr>
        </p:pic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9514A366-2A8F-4A25-84A8-B7356E10BE22}"/>
                </a:ext>
              </a:extLst>
            </p:cNvPr>
            <p:cNvSpPr/>
            <p:nvPr/>
          </p:nvSpPr>
          <p:spPr>
            <a:xfrm>
              <a:off x="7284581" y="2264866"/>
              <a:ext cx="1654966" cy="1002894"/>
            </a:xfrm>
            <a:prstGeom prst="roundRect">
              <a:avLst/>
            </a:prstGeom>
            <a:solidFill>
              <a:srgbClr val="9B2D3F"/>
            </a:solidFill>
            <a:ln>
              <a:solidFill>
                <a:srgbClr val="651D29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190500" dist="1397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/>
                <a:t>Documents</a:t>
              </a:r>
            </a:p>
          </p:txBody>
        </p:sp>
      </p:grpSp>
      <p:sp>
        <p:nvSpPr>
          <p:cNvPr id="41" name="Ellipse 40">
            <a:extLst>
              <a:ext uri="{FF2B5EF4-FFF2-40B4-BE49-F238E27FC236}">
                <a16:creationId xmlns:a16="http://schemas.microsoft.com/office/drawing/2014/main" id="{C64D00A1-2892-4FBA-9EEC-8ACEEFB4ED21}"/>
              </a:ext>
            </a:extLst>
          </p:cNvPr>
          <p:cNvSpPr/>
          <p:nvPr/>
        </p:nvSpPr>
        <p:spPr>
          <a:xfrm>
            <a:off x="9513188" y="3014896"/>
            <a:ext cx="670083" cy="670083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1997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CB4A660-F1D2-4904-A206-53A5F74ACA45}"/>
              </a:ext>
            </a:extLst>
          </p:cNvPr>
          <p:cNvSpPr/>
          <p:nvPr/>
        </p:nvSpPr>
        <p:spPr>
          <a:xfrm>
            <a:off x="8865152" y="2860462"/>
            <a:ext cx="670083" cy="670083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2005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4FB7FEA7-1F33-4577-ADA8-E8DEA6DD2785}"/>
              </a:ext>
            </a:extLst>
          </p:cNvPr>
          <p:cNvGrpSpPr/>
          <p:nvPr/>
        </p:nvGrpSpPr>
        <p:grpSpPr>
          <a:xfrm>
            <a:off x="7046855" y="3800573"/>
            <a:ext cx="4316363" cy="1518878"/>
            <a:chOff x="7046855" y="3800573"/>
            <a:chExt cx="4316363" cy="1518878"/>
          </a:xfrm>
        </p:grpSpPr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57D2D205-84F3-4C9C-9F33-12CE4B4C5325}"/>
                </a:ext>
              </a:extLst>
            </p:cNvPr>
            <p:cNvGrpSpPr/>
            <p:nvPr/>
          </p:nvGrpSpPr>
          <p:grpSpPr>
            <a:xfrm>
              <a:off x="7046855" y="3800573"/>
              <a:ext cx="4316363" cy="1335400"/>
              <a:chOff x="7157894" y="3780588"/>
              <a:chExt cx="4316363" cy="1335400"/>
            </a:xfrm>
          </p:grpSpPr>
          <p:sp>
            <p:nvSpPr>
              <p:cNvPr id="47" name="Rectangle : coins arrondis 46">
                <a:extLst>
                  <a:ext uri="{FF2B5EF4-FFF2-40B4-BE49-F238E27FC236}">
                    <a16:creationId xmlns:a16="http://schemas.microsoft.com/office/drawing/2014/main" id="{A9BA2A0B-FDE2-4E86-92E1-A0916C77C4FD}"/>
                  </a:ext>
                </a:extLst>
              </p:cNvPr>
              <p:cNvSpPr/>
              <p:nvPr/>
            </p:nvSpPr>
            <p:spPr>
              <a:xfrm>
                <a:off x="7157894" y="3780588"/>
                <a:ext cx="4316363" cy="1335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651D29">
                      <a:tint val="66000"/>
                      <a:satMod val="160000"/>
                    </a:srgbClr>
                  </a:gs>
                  <a:gs pos="50000">
                    <a:srgbClr val="651D29">
                      <a:tint val="44500"/>
                      <a:satMod val="160000"/>
                    </a:srgbClr>
                  </a:gs>
                  <a:gs pos="100000">
                    <a:srgbClr val="651D29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704AB204-0A79-4D80-8531-EEEFBF472D07}"/>
                  </a:ext>
                </a:extLst>
              </p:cNvPr>
              <p:cNvSpPr txBox="1"/>
              <p:nvPr/>
            </p:nvSpPr>
            <p:spPr>
              <a:xfrm>
                <a:off x="9272153" y="4213353"/>
                <a:ext cx="20033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solidFill>
                      <a:schemeClr val="bg2">
                        <a:lumMod val="25000"/>
                      </a:schemeClr>
                    </a:solidFill>
                  </a:rPr>
                  <a:t>CTS 2</a:t>
                </a:r>
              </a:p>
            </p:txBody>
          </p:sp>
        </p:grpSp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6F0A7181-5B88-462D-A986-A49A972D14F6}"/>
                </a:ext>
              </a:extLst>
            </p:cNvPr>
            <p:cNvSpPr/>
            <p:nvPr/>
          </p:nvSpPr>
          <p:spPr>
            <a:xfrm>
              <a:off x="7272994" y="3944391"/>
              <a:ext cx="1646755" cy="1002894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dist="1397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/>
                <a:t>Services</a:t>
              </a: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D617420-1D38-46AE-8BB7-0B67B7537AA0}"/>
                </a:ext>
              </a:extLst>
            </p:cNvPr>
            <p:cNvSpPr/>
            <p:nvPr/>
          </p:nvSpPr>
          <p:spPr>
            <a:xfrm>
              <a:off x="10693135" y="4649368"/>
              <a:ext cx="670083" cy="670083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dirty="0">
                  <a:solidFill>
                    <a:schemeClr val="bg2">
                      <a:lumMod val="25000"/>
                    </a:schemeClr>
                  </a:solidFill>
                </a:rPr>
                <a:t>2014</a:t>
              </a:r>
            </a:p>
          </p:txBody>
        </p:sp>
      </p:grpSp>
      <p:sp>
        <p:nvSpPr>
          <p:cNvPr id="49" name="Ellipse 48">
            <a:extLst>
              <a:ext uri="{FF2B5EF4-FFF2-40B4-BE49-F238E27FC236}">
                <a16:creationId xmlns:a16="http://schemas.microsoft.com/office/drawing/2014/main" id="{9C512B9D-5C6A-412E-AFC6-D44B9C76EC82}"/>
              </a:ext>
            </a:extLst>
          </p:cNvPr>
          <p:cNvSpPr/>
          <p:nvPr/>
        </p:nvSpPr>
        <p:spPr>
          <a:xfrm>
            <a:off x="10721271" y="5625549"/>
            <a:ext cx="670083" cy="922143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2011</a:t>
            </a:r>
          </a:p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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2019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7FD4AD54-4A47-4C97-A189-5F0893E69B6E}"/>
              </a:ext>
            </a:extLst>
          </p:cNvPr>
          <p:cNvGrpSpPr/>
          <p:nvPr/>
        </p:nvGrpSpPr>
        <p:grpSpPr>
          <a:xfrm>
            <a:off x="7046855" y="570671"/>
            <a:ext cx="4316363" cy="1509480"/>
            <a:chOff x="7046855" y="570671"/>
            <a:chExt cx="4316363" cy="1509480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E3AF2183-BD57-4573-BB3F-6B8FD80007DB}"/>
                </a:ext>
              </a:extLst>
            </p:cNvPr>
            <p:cNvGrpSpPr/>
            <p:nvPr/>
          </p:nvGrpSpPr>
          <p:grpSpPr>
            <a:xfrm>
              <a:off x="7046855" y="570671"/>
              <a:ext cx="4316363" cy="1335400"/>
              <a:chOff x="7046855" y="570671"/>
              <a:chExt cx="4316363" cy="1335400"/>
            </a:xfrm>
          </p:grpSpPr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6475CCAF-0EE0-4AF4-95C7-E2545FC5BB19}"/>
                  </a:ext>
                </a:extLst>
              </p:cNvPr>
              <p:cNvSpPr/>
              <p:nvPr/>
            </p:nvSpPr>
            <p:spPr>
              <a:xfrm>
                <a:off x="10592357" y="1227783"/>
                <a:ext cx="670083" cy="670083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dirty="0">
                    <a:solidFill>
                      <a:schemeClr val="bg2">
                        <a:lumMod val="25000"/>
                      </a:schemeClr>
                    </a:solidFill>
                  </a:rPr>
                  <a:t>1990</a:t>
                </a:r>
              </a:p>
            </p:txBody>
          </p:sp>
          <p:grpSp>
            <p:nvGrpSpPr>
              <p:cNvPr id="55" name="Groupe 54">
                <a:extLst>
                  <a:ext uri="{FF2B5EF4-FFF2-40B4-BE49-F238E27FC236}">
                    <a16:creationId xmlns:a16="http://schemas.microsoft.com/office/drawing/2014/main" id="{BA50B951-1878-4DBC-AB39-EEF11865C727}"/>
                  </a:ext>
                </a:extLst>
              </p:cNvPr>
              <p:cNvGrpSpPr/>
              <p:nvPr/>
            </p:nvGrpSpPr>
            <p:grpSpPr>
              <a:xfrm>
                <a:off x="7046855" y="570671"/>
                <a:ext cx="4316363" cy="1335400"/>
                <a:chOff x="7157894" y="550686"/>
                <a:chExt cx="4316363" cy="1335400"/>
              </a:xfrm>
            </p:grpSpPr>
            <p:sp>
              <p:nvSpPr>
                <p:cNvPr id="57" name="Rectangle : coins arrondis 56">
                  <a:extLst>
                    <a:ext uri="{FF2B5EF4-FFF2-40B4-BE49-F238E27FC236}">
                      <a16:creationId xmlns:a16="http://schemas.microsoft.com/office/drawing/2014/main" id="{74AB6512-7B8B-4B18-90E1-09D8D592822F}"/>
                    </a:ext>
                  </a:extLst>
                </p:cNvPr>
                <p:cNvSpPr/>
                <p:nvPr/>
              </p:nvSpPr>
              <p:spPr>
                <a:xfrm>
                  <a:off x="7157894" y="550686"/>
                  <a:ext cx="4316363" cy="13354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0070C0">
                        <a:tint val="66000"/>
                        <a:satMod val="160000"/>
                      </a:srgbClr>
                    </a:gs>
                    <a:gs pos="50000">
                      <a:srgbClr val="0070C0">
                        <a:tint val="44500"/>
                        <a:satMod val="160000"/>
                      </a:srgbClr>
                    </a:gs>
                    <a:gs pos="100000">
                      <a:srgbClr val="0070C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C037FAE0-9F09-4C99-8893-69D6E243FE06}"/>
                    </a:ext>
                  </a:extLst>
                </p:cNvPr>
                <p:cNvSpPr txBox="1"/>
                <p:nvPr/>
              </p:nvSpPr>
              <p:spPr>
                <a:xfrm>
                  <a:off x="9470933" y="983451"/>
                  <a:ext cx="20033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HL7 version 2</a:t>
                  </a:r>
                </a:p>
              </p:txBody>
            </p:sp>
          </p:grpSp>
          <p:sp>
            <p:nvSpPr>
              <p:cNvPr id="56" name="Rectangle : coins arrondis 55">
                <a:extLst>
                  <a:ext uri="{FF2B5EF4-FFF2-40B4-BE49-F238E27FC236}">
                    <a16:creationId xmlns:a16="http://schemas.microsoft.com/office/drawing/2014/main" id="{1158A8C0-C7FD-48EB-935A-D3599278DAB8}"/>
                  </a:ext>
                </a:extLst>
              </p:cNvPr>
              <p:cNvSpPr/>
              <p:nvPr/>
            </p:nvSpPr>
            <p:spPr>
              <a:xfrm>
                <a:off x="7272994" y="732822"/>
                <a:ext cx="1646755" cy="1002894"/>
              </a:xfrm>
              <a:prstGeom prst="round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0500" dist="1397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dirty="0"/>
                  <a:t>Messages</a:t>
                </a:r>
              </a:p>
            </p:txBody>
          </p:sp>
        </p:grp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09141891-FC0E-484D-B4BB-A45F628F389B}"/>
                </a:ext>
              </a:extLst>
            </p:cNvPr>
            <p:cNvSpPr/>
            <p:nvPr/>
          </p:nvSpPr>
          <p:spPr>
            <a:xfrm>
              <a:off x="10691454" y="1410068"/>
              <a:ext cx="670083" cy="670083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dirty="0">
                  <a:solidFill>
                    <a:schemeClr val="bg2">
                      <a:lumMod val="25000"/>
                    </a:schemeClr>
                  </a:solidFill>
                </a:rPr>
                <a:t>1988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E0C71AE-D106-48C1-8D9D-3560889B71EB}"/>
                </a:ext>
              </a:extLst>
            </p:cNvPr>
            <p:cNvSpPr txBox="1"/>
            <p:nvPr/>
          </p:nvSpPr>
          <p:spPr>
            <a:xfrm>
              <a:off x="9325560" y="1400240"/>
              <a:ext cx="993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|^~&amp;</a:t>
              </a:r>
            </a:p>
          </p:txBody>
        </p:sp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5A2AF781-7122-4E9A-8804-E219DE484CBC}"/>
              </a:ext>
            </a:extLst>
          </p:cNvPr>
          <p:cNvSpPr txBox="1"/>
          <p:nvPr/>
        </p:nvSpPr>
        <p:spPr>
          <a:xfrm>
            <a:off x="3958689" y="1986220"/>
            <a:ext cx="9938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 :</a:t>
            </a:r>
          </a:p>
          <a:p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&lt;el&gt;</a:t>
            </a:r>
          </a:p>
          <a:p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&lt;/el&gt;</a:t>
            </a:r>
          </a:p>
          <a:p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soap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8021D10-D3D0-4427-AD6D-202274579128}"/>
              </a:ext>
            </a:extLst>
          </p:cNvPr>
          <p:cNvSpPr txBox="1"/>
          <p:nvPr/>
        </p:nvSpPr>
        <p:spPr>
          <a:xfrm>
            <a:off x="9190931" y="4600876"/>
            <a:ext cx="216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Modèle fonctionnel + SOA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A9DC8E4-50C8-4AAF-A807-3C49237F560C}"/>
              </a:ext>
            </a:extLst>
          </p:cNvPr>
          <p:cNvSpPr txBox="1"/>
          <p:nvPr/>
        </p:nvSpPr>
        <p:spPr>
          <a:xfrm>
            <a:off x="3690185" y="5902723"/>
            <a:ext cx="3694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 PUT, GET, POST, DELETE</a:t>
            </a:r>
          </a:p>
          <a:p>
            <a:r>
              <a:rPr lang="fr-F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sérialisation xml ou JSON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82DA88D1-40D4-42EB-8233-42DE7E71B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703" y="630894"/>
            <a:ext cx="1449393" cy="9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41" grpId="0"/>
      <p:bldP spid="42" grpId="0"/>
      <p:bldP spid="49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7842" y="755374"/>
            <a:ext cx="7991061" cy="5277678"/>
          </a:xfrm>
        </p:spPr>
        <p:txBody>
          <a:bodyPr anchor="t" anchorCtr="0">
            <a:normAutofit/>
          </a:bodyPr>
          <a:lstStyle/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015294"/>
                </a:solidFill>
              </a:rPr>
              <a:t>Les forces de FHIR….</a:t>
            </a:r>
          </a:p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ED7F02"/>
                </a:solidFill>
              </a:rPr>
              <a:t>      </a:t>
            </a:r>
            <a:endParaRPr lang="fr-FR" sz="200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2400" dirty="0"/>
              <a:t>Simplicité // </a:t>
            </a:r>
            <a:r>
              <a:rPr lang="fr-FR" sz="2400" dirty="0" err="1"/>
              <a:t>Restful</a:t>
            </a:r>
            <a:r>
              <a:rPr lang="fr-FR" sz="2400" dirty="0"/>
              <a:t> API </a:t>
            </a:r>
            <a:r>
              <a:rPr lang="fr-FR" sz="1800" dirty="0"/>
              <a:t>(PUT, GET, POST, DELETE)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2400" dirty="0"/>
              <a:t>Modularité &gt; ressources de taille raisonnable, reliées entre elles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2400" dirty="0"/>
              <a:t>Construction </a:t>
            </a:r>
            <a:r>
              <a:rPr lang="fr-FR" sz="2400" dirty="0" err="1"/>
              <a:t>bottom</a:t>
            </a:r>
            <a:r>
              <a:rPr lang="fr-FR" sz="2400" dirty="0"/>
              <a:t> up, dans un cadre robuste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2400" dirty="0"/>
              <a:t>Pragmatisme : règle des 80/20, </a:t>
            </a:r>
            <a:r>
              <a:rPr lang="fr-FR" sz="2400" dirty="0">
                <a:solidFill>
                  <a:srgbClr val="C00000"/>
                </a:solidFill>
              </a:rPr>
              <a:t>presque tout est optionnel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2400" dirty="0"/>
              <a:t>Flexibilité : Profilage et </a:t>
            </a:r>
            <a:r>
              <a:rPr lang="fr-FR" sz="2400" dirty="0">
                <a:solidFill>
                  <a:srgbClr val="C00000"/>
                </a:solidFill>
              </a:rPr>
              <a:t>extensions illimitées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2400" dirty="0"/>
              <a:t>FHIR = </a:t>
            </a:r>
            <a:r>
              <a:rPr lang="fr-FR" sz="2400" dirty="0" err="1"/>
              <a:t>FAIRe</a:t>
            </a:r>
            <a:r>
              <a:rPr lang="fr-FR" sz="2400" dirty="0"/>
              <a:t> : 3+ </a:t>
            </a:r>
            <a:r>
              <a:rPr lang="fr-FR" sz="2400" dirty="0" err="1"/>
              <a:t>connectathons</a:t>
            </a:r>
            <a:r>
              <a:rPr lang="fr-FR" sz="2400" dirty="0"/>
              <a:t>/an ; participation </a:t>
            </a: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 ↗</a:t>
            </a:r>
            <a:endParaRPr lang="fr-FR" sz="2400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2400" dirty="0"/>
              <a:t>Partage : Open source, communauté des développeurs FHIR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698284" y="6356350"/>
            <a:ext cx="512516" cy="385018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>
                <a:solidFill>
                  <a:srgbClr val="015294"/>
                </a:solidFill>
              </a:rPr>
              <a:pPr/>
              <a:t>4</a:t>
            </a:fld>
            <a:endParaRPr lang="fr-FR">
              <a:solidFill>
                <a:srgbClr val="01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4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7842" y="755374"/>
            <a:ext cx="7991061" cy="5277678"/>
          </a:xfrm>
        </p:spPr>
        <p:txBody>
          <a:bodyPr anchor="t" anchorCtr="0">
            <a:normAutofit/>
          </a:bodyPr>
          <a:lstStyle/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015294"/>
                </a:solidFill>
              </a:rPr>
              <a:t>…peuvent devenir ses faiblesses…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698284" y="6356350"/>
            <a:ext cx="512516" cy="385018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>
                <a:solidFill>
                  <a:srgbClr val="015294"/>
                </a:solidFill>
              </a:rPr>
              <a:pPr/>
              <a:t>5</a:t>
            </a:fld>
            <a:endParaRPr lang="fr-FR">
              <a:solidFill>
                <a:srgbClr val="015294"/>
              </a:solidFill>
            </a:endParaRPr>
          </a:p>
        </p:txBody>
      </p:sp>
      <p:pic>
        <p:nvPicPr>
          <p:cNvPr id="5" name="Picture 2" descr="Afficher l'image d'origine">
            <a:extLst>
              <a:ext uri="{FF2B5EF4-FFF2-40B4-BE49-F238E27FC236}">
                <a16:creationId xmlns:a16="http://schemas.microsoft.com/office/drawing/2014/main" id="{5821E9F6-6ECE-4ACF-A99E-120569AE3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4" y="2248296"/>
            <a:ext cx="11182975" cy="347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93CBE6B-7D86-4103-8215-A9247CAAA786}"/>
              </a:ext>
            </a:extLst>
          </p:cNvPr>
          <p:cNvSpPr txBox="1"/>
          <p:nvPr/>
        </p:nvSpPr>
        <p:spPr>
          <a:xfrm>
            <a:off x="3617842" y="152963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grande flexibilité expose à un risque de pâturage non contrôlé !!!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64B73B1-ACE8-492A-870A-90DF583A37CE}"/>
              </a:ext>
            </a:extLst>
          </p:cNvPr>
          <p:cNvSpPr txBox="1"/>
          <p:nvPr/>
        </p:nvSpPr>
        <p:spPr>
          <a:xfrm>
            <a:off x="9016615" y="6077617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(FHIR remercie F’MURR)</a:t>
            </a:r>
          </a:p>
        </p:txBody>
      </p:sp>
    </p:spTree>
    <p:extLst>
      <p:ext uri="{BB962C8B-B14F-4D97-AF65-F5344CB8AC3E}">
        <p14:creationId xmlns:p14="http://schemas.microsoft.com/office/powerpoint/2010/main" val="144292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0499" y="717274"/>
            <a:ext cx="7991061" cy="5277678"/>
          </a:xfrm>
        </p:spPr>
        <p:txBody>
          <a:bodyPr anchor="t" anchorCtr="0">
            <a:normAutofit/>
          </a:bodyPr>
          <a:lstStyle/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015294"/>
                </a:solidFill>
              </a:rPr>
              <a:t>Les garde-fous: ressources de type </a:t>
            </a:r>
            <a:r>
              <a:rPr lang="fr-FR" sz="2800" dirty="0" err="1">
                <a:solidFill>
                  <a:srgbClr val="015294"/>
                </a:solidFill>
              </a:rPr>
              <a:t>conformance</a:t>
            </a:r>
            <a:endParaRPr lang="fr-FR" sz="2800" dirty="0">
              <a:solidFill>
                <a:srgbClr val="015294"/>
              </a:solidFill>
            </a:endParaRPr>
          </a:p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ED7F02"/>
                </a:solidFill>
              </a:rPr>
              <a:t>      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698284" y="6356350"/>
            <a:ext cx="512516" cy="385018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>
                <a:solidFill>
                  <a:srgbClr val="015294"/>
                </a:solidFill>
              </a:rPr>
              <a:pPr/>
              <a:t>6</a:t>
            </a:fld>
            <a:endParaRPr lang="fr-FR">
              <a:solidFill>
                <a:srgbClr val="015294"/>
              </a:solidFill>
            </a:endParaRPr>
          </a:p>
        </p:txBody>
      </p:sp>
      <p:sp>
        <p:nvSpPr>
          <p:cNvPr id="5" name="Rectangle : carré corné 4">
            <a:extLst>
              <a:ext uri="{FF2B5EF4-FFF2-40B4-BE49-F238E27FC236}">
                <a16:creationId xmlns:a16="http://schemas.microsoft.com/office/drawing/2014/main" id="{69316DDE-EF57-40A0-982F-88B0D68A629A}"/>
              </a:ext>
            </a:extLst>
          </p:cNvPr>
          <p:cNvSpPr/>
          <p:nvPr/>
        </p:nvSpPr>
        <p:spPr>
          <a:xfrm>
            <a:off x="107503" y="1332260"/>
            <a:ext cx="3064321" cy="428749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FHIR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se définit lui-même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porte ses mécanismes d’adaptation à un contexte d’usage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porte ses mécanismes  d’auto-vérification de conformité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1E4A5D-1807-4DC8-B605-68F1F43E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024" y="1332260"/>
            <a:ext cx="6984575" cy="501636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91823E9-78A9-49E8-9163-9F2BE5DBFA9C}"/>
              </a:ext>
            </a:extLst>
          </p:cNvPr>
          <p:cNvSpPr/>
          <p:nvPr/>
        </p:nvSpPr>
        <p:spPr>
          <a:xfrm>
            <a:off x="6648262" y="2301028"/>
            <a:ext cx="1512098" cy="11279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59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7842" y="755374"/>
            <a:ext cx="7991061" cy="5277678"/>
          </a:xfrm>
        </p:spPr>
        <p:txBody>
          <a:bodyPr anchor="t" anchorCtr="0">
            <a:normAutofit lnSpcReduction="10000"/>
          </a:bodyPr>
          <a:lstStyle/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015294"/>
                </a:solidFill>
              </a:rPr>
              <a:t>Pour préserver une interopérabilité standard</a:t>
            </a:r>
          </a:p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ED7F02"/>
                </a:solidFill>
              </a:rPr>
              <a:t>      </a:t>
            </a:r>
            <a:r>
              <a:rPr lang="fr-FR" sz="2400" i="1" dirty="0">
                <a:solidFill>
                  <a:srgbClr val="0070C0"/>
                </a:solidFill>
              </a:rPr>
              <a:t>Utilisation de la notion de Profil de ressource:</a:t>
            </a:r>
          </a:p>
          <a:p>
            <a:pPr marL="846137" lvl="1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200" i="1" dirty="0">
                <a:solidFill>
                  <a:schemeClr val="accent4"/>
                </a:solidFill>
              </a:rPr>
              <a:t>Spécialise un type de ressource du standard, pour un contexte d’usage</a:t>
            </a:r>
            <a:br>
              <a:rPr lang="fr-FR" sz="2200" i="1" dirty="0">
                <a:solidFill>
                  <a:schemeClr val="accent4"/>
                </a:solidFill>
              </a:rPr>
            </a:br>
            <a:endParaRPr lang="fr-FR" sz="2200" i="1" dirty="0">
              <a:solidFill>
                <a:schemeClr val="accent4"/>
              </a:solidFill>
            </a:endParaRPr>
          </a:p>
          <a:p>
            <a:pPr marL="846137" lvl="1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200" i="1" dirty="0">
                <a:solidFill>
                  <a:schemeClr val="accent4"/>
                </a:solidFill>
              </a:rPr>
              <a:t>Spécifie les éléments obligatoires, élimine les éléments inutiles, contraint les jeux de valeurs des éléments codés</a:t>
            </a:r>
            <a:br>
              <a:rPr lang="fr-FR" sz="2200" i="1" dirty="0">
                <a:solidFill>
                  <a:schemeClr val="accent4"/>
                </a:solidFill>
              </a:rPr>
            </a:br>
            <a:endParaRPr lang="fr-FR" sz="2200" i="1" dirty="0">
              <a:solidFill>
                <a:schemeClr val="accent4"/>
              </a:solidFill>
            </a:endParaRPr>
          </a:p>
          <a:p>
            <a:pPr marL="846137" lvl="1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200" i="1" dirty="0">
                <a:solidFill>
                  <a:schemeClr val="accent4"/>
                </a:solidFill>
              </a:rPr>
              <a:t>Standardise les éventuelles extensions (règles des 80/20)</a:t>
            </a:r>
            <a:br>
              <a:rPr lang="fr-FR" sz="2200" i="1" dirty="0">
                <a:solidFill>
                  <a:schemeClr val="accent4"/>
                </a:solidFill>
              </a:rPr>
            </a:br>
            <a:endParaRPr lang="fr-FR" sz="2200" i="1" dirty="0">
              <a:solidFill>
                <a:schemeClr val="accent4"/>
              </a:solidFill>
            </a:endParaRPr>
          </a:p>
          <a:p>
            <a:pPr marL="846137" lvl="1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200" i="1" dirty="0">
                <a:solidFill>
                  <a:schemeClr val="accent4"/>
                </a:solidFill>
              </a:rPr>
              <a:t>Est lui-même une ressource</a:t>
            </a:r>
            <a:br>
              <a:rPr lang="fr-FR" sz="2200" i="1" dirty="0">
                <a:solidFill>
                  <a:schemeClr val="accent4"/>
                </a:solidFill>
              </a:rPr>
            </a:br>
            <a:endParaRPr lang="fr-FR" sz="2200" i="1" dirty="0">
              <a:solidFill>
                <a:schemeClr val="accent4"/>
              </a:solidFill>
            </a:endParaRPr>
          </a:p>
          <a:p>
            <a:pPr marL="846137" lvl="1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200" i="1" dirty="0">
                <a:solidFill>
                  <a:schemeClr val="accent4"/>
                </a:solidFill>
              </a:rPr>
              <a:t>Porte la vérification de conformité automatique des ressources qui se réclament de ce profil.</a:t>
            </a:r>
            <a:endParaRPr lang="fr-FR" i="1" dirty="0">
              <a:solidFill>
                <a:schemeClr val="accent4"/>
              </a:solidFill>
            </a:endParaRP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698284" y="6356350"/>
            <a:ext cx="512516" cy="385018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>
                <a:solidFill>
                  <a:srgbClr val="015294"/>
                </a:solidFill>
              </a:rPr>
              <a:pPr/>
              <a:t>7</a:t>
            </a:fld>
            <a:endParaRPr lang="fr-FR">
              <a:solidFill>
                <a:srgbClr val="01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9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7842" y="755374"/>
            <a:ext cx="7991061" cy="5277678"/>
          </a:xfrm>
        </p:spPr>
        <p:txBody>
          <a:bodyPr anchor="t" anchorCtr="0">
            <a:normAutofit/>
          </a:bodyPr>
          <a:lstStyle/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015294"/>
                </a:solidFill>
              </a:rPr>
              <a:t>Construction de profils nationaux de ressources FHIR</a:t>
            </a:r>
          </a:p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ED7F02"/>
                </a:solidFill>
              </a:rPr>
              <a:t>      </a:t>
            </a:r>
            <a:endParaRPr lang="fr-FR" sz="2000" i="1" dirty="0">
              <a:solidFill>
                <a:schemeClr val="tx1"/>
              </a:solidFill>
            </a:endParaRP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400" i="1" dirty="0">
                <a:solidFill>
                  <a:srgbClr val="0070C0"/>
                </a:solidFill>
              </a:rPr>
              <a:t>Lancement le 7 mars 2017 (21 participants)</a:t>
            </a: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r>
              <a:rPr lang="fr-FR" sz="2400" i="1" dirty="0">
                <a:solidFill>
                  <a:srgbClr val="0070C0"/>
                </a:solidFill>
              </a:rPr>
              <a:t>4 domaines identifiés :</a:t>
            </a:r>
          </a:p>
          <a:p>
            <a:pPr marL="984250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r>
              <a:rPr lang="fr-FR" i="1" dirty="0">
                <a:solidFill>
                  <a:schemeClr val="accent4"/>
                </a:solidFill>
              </a:rPr>
              <a:t>GT1 : Données administratives patient</a:t>
            </a:r>
          </a:p>
          <a:p>
            <a:pPr marL="984250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r>
              <a:rPr lang="fr-FR" i="1" dirty="0">
                <a:solidFill>
                  <a:schemeClr val="accent4"/>
                </a:solidFill>
              </a:rPr>
              <a:t>GT2 : Gestion médico-économique (droits, couverture)</a:t>
            </a:r>
          </a:p>
          <a:p>
            <a:pPr marL="984250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r>
              <a:rPr lang="fr-FR" i="1" dirty="0">
                <a:solidFill>
                  <a:schemeClr val="accent4"/>
                </a:solidFill>
              </a:rPr>
              <a:t>GT3 : Structures hospitalières</a:t>
            </a:r>
          </a:p>
          <a:p>
            <a:pPr marL="984250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r>
              <a:rPr lang="fr-FR" i="1" dirty="0">
                <a:solidFill>
                  <a:schemeClr val="accent4"/>
                </a:solidFill>
              </a:rPr>
              <a:t>GT4 : Gestion de documents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698284" y="6356350"/>
            <a:ext cx="512516" cy="385018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>
                <a:solidFill>
                  <a:srgbClr val="015294"/>
                </a:solidFill>
              </a:rPr>
              <a:pPr/>
              <a:t>8</a:t>
            </a:fld>
            <a:endParaRPr lang="fr-FR">
              <a:solidFill>
                <a:srgbClr val="01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4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7842" y="755374"/>
            <a:ext cx="7991061" cy="5277678"/>
          </a:xfrm>
        </p:spPr>
        <p:txBody>
          <a:bodyPr anchor="t" anchorCtr="0">
            <a:normAutofit/>
          </a:bodyPr>
          <a:lstStyle/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015294"/>
                </a:solidFill>
              </a:rPr>
              <a:t>Construction de profils nationaux de ressources FHIR</a:t>
            </a:r>
          </a:p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dirty="0">
                <a:solidFill>
                  <a:srgbClr val="ED7F02"/>
                </a:solidFill>
              </a:rPr>
              <a:t>      </a:t>
            </a:r>
            <a:endParaRPr lang="fr-FR" sz="2000" i="1" dirty="0">
              <a:solidFill>
                <a:schemeClr val="tx1"/>
              </a:solidFill>
            </a:endParaRPr>
          </a:p>
          <a:p>
            <a:pPr marL="343217" indent="-3429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Ø"/>
            </a:pPr>
            <a:endParaRPr lang="fr-FR" sz="2400" i="1" dirty="0">
              <a:solidFill>
                <a:srgbClr val="ED7F02"/>
              </a:solidFill>
            </a:endParaRPr>
          </a:p>
          <a:p>
            <a:pPr marL="317" indent="0">
              <a:spcAft>
                <a:spcPts val="600"/>
              </a:spcAft>
              <a:buClr>
                <a:srgbClr val="015294"/>
              </a:buClr>
              <a:buNone/>
            </a:pPr>
            <a:r>
              <a:rPr lang="fr-FR" sz="2800" b="1" i="1" dirty="0">
                <a:solidFill>
                  <a:srgbClr val="015294"/>
                </a:solidFill>
              </a:rPr>
              <a:t>2 groupes activés en 2017 (décision CA du 11/4/17) :</a:t>
            </a:r>
          </a:p>
          <a:p>
            <a:pPr marL="984250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r>
              <a:rPr lang="fr-FR" b="1" i="1" dirty="0">
                <a:solidFill>
                  <a:srgbClr val="ED7F02"/>
                </a:solidFill>
              </a:rPr>
              <a:t>GT1 : Données administratives patient</a:t>
            </a:r>
          </a:p>
          <a:p>
            <a:pPr marL="1487170" lvl="1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§"/>
            </a:pPr>
            <a:r>
              <a:rPr lang="fr-FR" i="1" dirty="0">
                <a:solidFill>
                  <a:srgbClr val="015294"/>
                </a:solidFill>
              </a:rPr>
              <a:t>Animatrice : Isabelle </a:t>
            </a:r>
            <a:r>
              <a:rPr lang="fr-FR" i="1" dirty="0" err="1">
                <a:solidFill>
                  <a:srgbClr val="015294"/>
                </a:solidFill>
              </a:rPr>
              <a:t>Gibaud</a:t>
            </a:r>
            <a:endParaRPr lang="fr-FR" i="1" dirty="0">
              <a:solidFill>
                <a:srgbClr val="015294"/>
              </a:solidFill>
            </a:endParaRPr>
          </a:p>
          <a:p>
            <a:pPr marL="1487170" lvl="1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§"/>
            </a:pPr>
            <a:r>
              <a:rPr lang="fr-FR" i="1" dirty="0">
                <a:solidFill>
                  <a:srgbClr val="015294"/>
                </a:solidFill>
              </a:rPr>
              <a:t>3 réunions : 9/6/17, 6/9/17, 21/11/17</a:t>
            </a:r>
          </a:p>
          <a:p>
            <a:pPr marL="984250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q"/>
            </a:pPr>
            <a:r>
              <a:rPr lang="fr-FR" b="1" i="1" dirty="0">
                <a:solidFill>
                  <a:srgbClr val="ED7F02"/>
                </a:solidFill>
              </a:rPr>
              <a:t>GT3 : Structures hospitalières</a:t>
            </a:r>
            <a:r>
              <a:rPr lang="fr-FR" i="1" dirty="0">
                <a:solidFill>
                  <a:srgbClr val="ED7F02"/>
                </a:solidFill>
              </a:rPr>
              <a:t> : </a:t>
            </a:r>
          </a:p>
          <a:p>
            <a:pPr marL="1487170" lvl="1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§"/>
            </a:pPr>
            <a:r>
              <a:rPr lang="fr-FR" i="1" dirty="0">
                <a:solidFill>
                  <a:srgbClr val="015294"/>
                </a:solidFill>
              </a:rPr>
              <a:t>Animateur : Eric Dufour</a:t>
            </a:r>
          </a:p>
          <a:p>
            <a:pPr marL="1487170" lvl="1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§"/>
            </a:pPr>
            <a:r>
              <a:rPr lang="fr-FR" i="1" dirty="0">
                <a:solidFill>
                  <a:srgbClr val="015294"/>
                </a:solidFill>
              </a:rPr>
              <a:t>1</a:t>
            </a:r>
            <a:r>
              <a:rPr lang="fr-FR" i="1" baseline="30000" dirty="0">
                <a:solidFill>
                  <a:srgbClr val="015294"/>
                </a:solidFill>
              </a:rPr>
              <a:t>ère</a:t>
            </a:r>
            <a:r>
              <a:rPr lang="fr-FR" i="1" dirty="0">
                <a:solidFill>
                  <a:srgbClr val="015294"/>
                </a:solidFill>
              </a:rPr>
              <a:t> réunion le 9/11/17</a:t>
            </a:r>
          </a:p>
          <a:p>
            <a:pPr marL="1487170" lvl="1" indent="-431800">
              <a:spcAft>
                <a:spcPts val="600"/>
              </a:spcAft>
              <a:buClr>
                <a:srgbClr val="015294"/>
              </a:buClr>
              <a:buFont typeface="Wingdings" panose="05000000000000000000" pitchFamily="2" charset="2"/>
              <a:buChar char="§"/>
            </a:pPr>
            <a:endParaRPr lang="fr-FR" b="1" i="1" dirty="0">
              <a:solidFill>
                <a:srgbClr val="015294"/>
              </a:solidFill>
            </a:endParaRPr>
          </a:p>
          <a:p>
            <a:pPr marL="552450" indent="0">
              <a:spcAft>
                <a:spcPts val="600"/>
              </a:spcAft>
              <a:buClr>
                <a:srgbClr val="015294"/>
              </a:buClr>
              <a:buNone/>
            </a:pPr>
            <a:endParaRPr lang="fr-FR" b="1" i="1" dirty="0">
              <a:solidFill>
                <a:srgbClr val="015294"/>
              </a:solidFill>
            </a:endParaRP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698284" y="6356350"/>
            <a:ext cx="512516" cy="385018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>
                <a:solidFill>
                  <a:srgbClr val="015294"/>
                </a:solidFill>
              </a:rPr>
              <a:pPr/>
              <a:t>9</a:t>
            </a:fld>
            <a:endParaRPr lang="fr-FR">
              <a:solidFill>
                <a:srgbClr val="01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87263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Refined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6330</TotalTime>
  <Words>707</Words>
  <Application>Microsoft Office PowerPoint</Application>
  <PresentationFormat>Grand écran</PresentationFormat>
  <Paragraphs>160</Paragraphs>
  <Slides>16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Corbel</vt:lpstr>
      <vt:lpstr>Courier New</vt:lpstr>
      <vt:lpstr>Georgia</vt:lpstr>
      <vt:lpstr>Times New Roman</vt:lpstr>
      <vt:lpstr>Verdana</vt:lpstr>
      <vt:lpstr>Wingdings</vt:lpstr>
      <vt:lpstr>Wingdings 2</vt:lpstr>
      <vt:lpstr>Cadre</vt:lpstr>
      <vt:lpstr>1_Cadre</vt:lpstr>
      <vt:lpstr>Refined</vt:lpstr>
      <vt:lpstr>Photo Editor Photo</vt:lpstr>
      <vt:lpstr>Groupes Profilage</vt:lpstr>
      <vt:lpstr>Rappel :    Fast Healthcare Interoperability Resources</vt:lpstr>
      <vt:lpstr>Paradigmes couverts par FHIR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FHIR-GT1</vt:lpstr>
      <vt:lpstr>FHIR-GT3</vt:lpstr>
      <vt:lpstr>Présentation PowerPoint</vt:lpstr>
      <vt:lpstr> Merci pour votre attention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SPh-AD</dc:creator>
  <cp:lastModifiedBy>Isabelle GIBAUD</cp:lastModifiedBy>
  <cp:revision>245</cp:revision>
  <dcterms:created xsi:type="dcterms:W3CDTF">2016-01-06T13:27:43Z</dcterms:created>
  <dcterms:modified xsi:type="dcterms:W3CDTF">2017-12-08T17:04:53Z</dcterms:modified>
</cp:coreProperties>
</file>